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6"/>
  </p:notesMasterIdLst>
  <p:sldIdLst>
    <p:sldId id="256" r:id="rId2"/>
    <p:sldId id="701" r:id="rId3"/>
    <p:sldId id="702" r:id="rId4"/>
    <p:sldId id="703" r:id="rId5"/>
    <p:sldId id="704" r:id="rId6"/>
    <p:sldId id="729" r:id="rId7"/>
    <p:sldId id="725" r:id="rId8"/>
    <p:sldId id="727" r:id="rId9"/>
    <p:sldId id="722" r:id="rId10"/>
    <p:sldId id="726" r:id="rId11"/>
    <p:sldId id="705" r:id="rId12"/>
    <p:sldId id="728" r:id="rId13"/>
    <p:sldId id="730" r:id="rId14"/>
    <p:sldId id="70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2D050"/>
    <a:srgbClr val="FF0000"/>
    <a:srgbClr val="FFFF00"/>
    <a:srgbClr val="080808"/>
    <a:srgbClr val="FF9900"/>
    <a:srgbClr val="00818F"/>
    <a:srgbClr val="FFC000"/>
    <a:srgbClr val="FFFFFF"/>
    <a:srgbClr val="E30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AA22D-C2F7-490F-9459-0EA6CA02D6DC}" type="datetimeFigureOut">
              <a:rPr lang="zh-TW" altLang="en-US" smtClean="0"/>
              <a:t>2023/6/4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05520-211B-42AD-8259-9941CDB2C6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77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gradFill>
          <a:gsLst>
            <a:gs pos="84000">
              <a:srgbClr val="FAEEB4"/>
            </a:gs>
            <a:gs pos="18000">
              <a:schemeClr val="bg1"/>
            </a:gs>
            <a:gs pos="100000">
              <a:srgbClr val="F5DE6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EE45-97DF-439C-8FFF-565455D93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0320"/>
            <a:ext cx="9144000" cy="1385455"/>
          </a:xfrm>
        </p:spPr>
        <p:txBody>
          <a:bodyPr anchor="b">
            <a:normAutofit/>
          </a:bodyPr>
          <a:lstStyle>
            <a:lvl1pPr algn="ctr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883BE-CA7C-45D2-BC37-350206E1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0"/>
            <a:ext cx="9144000" cy="12007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E46B8-EC14-49C1-9AB6-82521D2B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64353-F03A-4BED-968E-AFE35B20BE29}" type="datetime1">
              <a:rPr lang="zh-CN" altLang="en-US" smtClean="0"/>
              <a:t>2023/6/4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46258-89C7-438C-810B-D1AA3D33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B67D-F28A-4F40-ACCA-6CDBC85A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56CFF0CF-DC0C-4F64-9754-1865282951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6D2AE-BAC1-4D2F-B4E3-6C063E8D04F8}"/>
              </a:ext>
            </a:extLst>
          </p:cNvPr>
          <p:cNvSpPr txBox="1"/>
          <p:nvPr/>
        </p:nvSpPr>
        <p:spPr>
          <a:xfrm>
            <a:off x="0" y="6630552"/>
            <a:ext cx="28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2022-2023 GoEdge.ai. All Rights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DAAD1A3-A629-2023-3AD0-63C441582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1200" y="1149285"/>
            <a:ext cx="2336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68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FF5A0A-A4AA-8A07-C953-43B564040BB4}"/>
              </a:ext>
            </a:extLst>
          </p:cNvPr>
          <p:cNvSpPr/>
          <p:nvPr/>
        </p:nvSpPr>
        <p:spPr>
          <a:xfrm>
            <a:off x="0" y="6630403"/>
            <a:ext cx="12192000" cy="231131"/>
          </a:xfrm>
          <a:prstGeom prst="rect">
            <a:avLst/>
          </a:prstGeom>
          <a:solidFill>
            <a:srgbClr val="F5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US" sz="1100" i="0">
              <a:solidFill>
                <a:srgbClr val="00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D5EAD-4CB7-498C-ACC0-2140E6CA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66D5-E7C1-47B3-8F99-13EE3BF4309D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CB4E4-F530-42F5-8BE5-0E1D456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FF467-C1ED-A480-C4C8-79641A1409A6}"/>
              </a:ext>
            </a:extLst>
          </p:cNvPr>
          <p:cNvSpPr txBox="1"/>
          <p:nvPr/>
        </p:nvSpPr>
        <p:spPr>
          <a:xfrm>
            <a:off x="0" y="6630552"/>
            <a:ext cx="28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2022-2023 GoEdge.ai. All Rights Reserved.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4D0BAED-A73C-DFF7-221E-88687EC2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581972" y="6636876"/>
            <a:ext cx="610028" cy="224508"/>
          </a:xfrm>
        </p:spPr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85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095558-3BBC-4A89-B5C4-B029CFDADD58}"/>
              </a:ext>
            </a:extLst>
          </p:cNvPr>
          <p:cNvSpPr/>
          <p:nvPr/>
        </p:nvSpPr>
        <p:spPr>
          <a:xfrm>
            <a:off x="0" y="6630403"/>
            <a:ext cx="12192000" cy="231131"/>
          </a:xfrm>
          <a:prstGeom prst="rect">
            <a:avLst/>
          </a:prstGeom>
          <a:solidFill>
            <a:srgbClr val="F5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US" sz="1100" i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3E11E-2E8B-4EBC-8647-E8727B510DED}"/>
              </a:ext>
            </a:extLst>
          </p:cNvPr>
          <p:cNvSpPr txBox="1"/>
          <p:nvPr/>
        </p:nvSpPr>
        <p:spPr>
          <a:xfrm>
            <a:off x="0" y="6630552"/>
            <a:ext cx="28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2022-2023 GoEdge.ai.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CAB5A-5622-4CCF-A838-A4BE4FB6A81C}"/>
              </a:ext>
            </a:extLst>
          </p:cNvPr>
          <p:cNvSpPr txBox="1"/>
          <p:nvPr/>
        </p:nvSpPr>
        <p:spPr>
          <a:xfrm rot="19740037">
            <a:off x="1650581" y="2914052"/>
            <a:ext cx="9144000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2400">
                <a:solidFill>
                  <a:schemeClr val="bg1">
                    <a:lumMod val="65000"/>
                    <a:alpha val="40000"/>
                  </a:schemeClr>
                </a:solidFill>
              </a:rPr>
              <a:t>優智能保密資料</a:t>
            </a:r>
            <a:r>
              <a:rPr lang="en-US" altLang="zh-TW" sz="2400">
                <a:solidFill>
                  <a:schemeClr val="bg1">
                    <a:lumMod val="65000"/>
                    <a:alpha val="40000"/>
                  </a:schemeClr>
                </a:solidFill>
              </a:rPr>
              <a:t>	GoEdge.ai confidential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D5EAD-4CB7-498C-ACC0-2140E6CA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4DFC1-CAC7-4BAC-A091-2F2409422C21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CB4E4-F530-42F5-8BE5-0E1D456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3C54-1D74-4E0F-8147-14517CB1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818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7CD1-2EA9-4D59-9B5E-403F61BA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96241"/>
            <a:ext cx="429768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41C8D-C135-4BCC-99C3-AE58CD8D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287887"/>
            <a:ext cx="6400800" cy="49605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0B9E3-E10A-4166-895D-E10363A12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584961"/>
            <a:ext cx="4297680" cy="4663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DC257-FC67-4E49-A736-CB50F9CC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596F-93E1-4737-B6FA-2FF6B76953DB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C2F8B-DC53-4A9F-A382-674B8E9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8B34-078B-44A5-B7AC-E73F0A76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03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DC257-FC67-4E49-A736-CB50F9CC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43ED-B48E-4764-B99D-CEAC71BB889E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C2F8B-DC53-4A9F-A382-674B8E9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8B34-078B-44A5-B7AC-E73F0A76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D6CFFAD-18C0-4E43-8A0F-9EB75864040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81600" y="1402081"/>
            <a:ext cx="6400800" cy="48463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EC0453A-206F-43EC-94D0-D80A18BD0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584961"/>
            <a:ext cx="4297680" cy="4663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28591-B881-4769-8B95-46290D27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96241"/>
            <a:ext cx="429768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1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131A-2C48-4CE3-A01F-E7842931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2B671-D19E-411C-8EA3-5B6525565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10A1C-A7EB-4C52-AC92-76A7EE87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8DA0-E822-4619-A6DF-BF533ADB1262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1F97E-913B-4624-A829-7FF9F213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EE246-0432-4B25-BE1F-2BA3699D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139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74019-CA95-4206-A210-DC1CA3874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428008"/>
            <a:ext cx="2743200" cy="585216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DB4C8-A8B9-421B-BA8A-EA3978B16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428008"/>
            <a:ext cx="7972827" cy="585216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DE7FB-9B58-4ABF-844F-14918C01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5990C-174D-4F9F-A613-B6C22D4014C2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D276-87E5-47D8-8E61-D4878FC8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088FB-FCA6-46DC-9A1B-F73E9AD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71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B669-A4D2-4DA9-A1E5-D076D4B9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dirty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6403-9865-480D-B1A8-E6F3B4A1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EF67-181D-4228-8CEB-BBA9D5BD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6E638-6ECB-4DEB-8B5B-7BDBDBDCB029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EB6F8-E0D0-440C-AA0E-BA0B583E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B612C-4F10-42EA-BAE4-C22FD4A2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18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>
          <a:gsLst>
            <a:gs pos="84000">
              <a:srgbClr val="FAEEB4"/>
            </a:gs>
            <a:gs pos="18000">
              <a:schemeClr val="bg1"/>
            </a:gs>
            <a:gs pos="100000">
              <a:srgbClr val="F5DE6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C695-54BF-4413-AB9E-7A408963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68774"/>
            <a:ext cx="10058400" cy="18288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2F2-7809-4EF9-B3E9-83D37A963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398168"/>
            <a:ext cx="10058400" cy="14630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21ED6-6E64-415A-8F52-61E0087B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02DA7-C585-41B5-8B83-6B9E99604150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AE8A7-50CA-40E3-822B-E4D6F54C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6B132-189C-42CB-97BE-495BF29F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7D877-6CBC-411E-8F20-8E0427C55816}"/>
              </a:ext>
            </a:extLst>
          </p:cNvPr>
          <p:cNvSpPr txBox="1"/>
          <p:nvPr/>
        </p:nvSpPr>
        <p:spPr>
          <a:xfrm>
            <a:off x="0" y="6630552"/>
            <a:ext cx="28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2022-2023 GoEdge.ai.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A09F42-AFC2-A0FE-E75C-5C5551E17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3680" y="996792"/>
            <a:ext cx="731520" cy="9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2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FC8-6BF7-49F4-8FD5-4D4E1FC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368E-0B06-464E-AD5A-E1CFA9FF4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14763"/>
            <a:ext cx="5394960" cy="47548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DD4E6-B627-4FF1-B692-D1609D45F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2" y="1514763"/>
            <a:ext cx="5394960" cy="47548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38B3-32FE-48C7-809C-40BFC9E7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C3BAD-3047-4529-8181-2A191F6BBB11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126B-07D6-4293-847D-E00DEDA9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9F974-27AB-471F-9EB9-491E1E17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9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FC8-6BF7-49F4-8FD5-4D4E1FC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368E-0B06-464E-AD5A-E1CFA9FF4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7" y="2061816"/>
            <a:ext cx="5394960" cy="42062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DD4E6-B627-4FF1-B692-D1609D45F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3" y="2061816"/>
            <a:ext cx="5394960" cy="42062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38B3-32FE-48C7-809C-40BFC9E7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1EA2-E8F4-42AD-A357-ABF84D9178C5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126B-07D6-4293-847D-E00DEDA9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9F974-27AB-471F-9EB9-491E1E17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3EDF15-FE3B-43E2-8D11-03C70E1509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599" y="1468727"/>
            <a:ext cx="5394960" cy="5486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F3DFCC-A3E1-482F-8FEC-80B67B900AB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87444" y="1468727"/>
            <a:ext cx="5394960" cy="5486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6164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 &amp;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61C-D91C-4A85-BB7A-1A720551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584A-9A91-486A-846A-60FB2B41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0D723-A359-4D5B-813B-C405FAA9D1A7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1CC7-CF6A-4C50-9FEE-10EAA68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13CE6-8771-4BB3-9735-495F7767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568B8-DFA2-4EFB-B977-42D205F3C5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/>
              <a:t>Source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F091CED-3D60-4D1A-90A6-0D095A67A7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4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4317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 &amp;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61C-D91C-4A85-BB7A-1A720551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584A-9A91-486A-846A-60FB2B41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D3D1B-7EC4-4FA5-92E9-1657963B4DB0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1CC7-CF6A-4C50-9FEE-10EAA68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13CE6-8771-4BB3-9735-495F7767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568B8-DFA2-4EFB-B977-42D205F3C5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/>
              <a:t>Source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F091CED-3D60-4D1A-90A6-0D095A67A7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40" y="1510120"/>
            <a:ext cx="5394960" cy="4754880"/>
          </a:xfrm>
          <a:noFill/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/>
              <a:t>Figure</a:t>
            </a:r>
          </a:p>
        </p:txBody>
      </p:sp>
    </p:spTree>
    <p:extLst>
      <p:ext uri="{BB962C8B-B14F-4D97-AF65-F5344CB8AC3E}">
        <p14:creationId xmlns:p14="http://schemas.microsoft.com/office/powerpoint/2010/main" val="79255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86D5-9DDC-46E5-82F2-0F841DDF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FE9FE-010E-4A53-81F0-87F19A29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88716-6058-4BDA-89BE-A5217E36BBD3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F2EF4-CC30-4650-91C5-2C5FF3CF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33BB6-E0CE-4FD6-A1F7-978CEDEA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28F60C-DEDC-4FC2-A891-FF7576C982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1097280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18002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394C-941B-4F43-9930-01B06651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A2552-1BD2-4A3A-AEE8-98D54FB9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9EE5-F536-4AA7-AE6D-1D145645A17F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EC2B2-0D80-4345-9CAA-1E8945F2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651E1-355C-4018-9FE3-0146B6D5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79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0A659-6B84-49CC-BA61-BD3A4ACC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16732"/>
            <a:ext cx="10060546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9A542-BB73-4698-A308-422341E1A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1012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2273E-8B27-4287-8CE7-FEB28C62B5E6}"/>
              </a:ext>
            </a:extLst>
          </p:cNvPr>
          <p:cNvSpPr/>
          <p:nvPr/>
        </p:nvSpPr>
        <p:spPr>
          <a:xfrm>
            <a:off x="0" y="6630403"/>
            <a:ext cx="12192000" cy="231131"/>
          </a:xfrm>
          <a:prstGeom prst="rect">
            <a:avLst/>
          </a:prstGeom>
          <a:solidFill>
            <a:srgbClr val="F5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US" sz="1100" i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C5950-DAC1-4A7A-8AAB-6572C8230595}"/>
              </a:ext>
            </a:extLst>
          </p:cNvPr>
          <p:cNvSpPr txBox="1"/>
          <p:nvPr/>
        </p:nvSpPr>
        <p:spPr>
          <a:xfrm>
            <a:off x="0" y="6630552"/>
            <a:ext cx="28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2022-2023 GoEdge.ai. All Rights Reserved.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87F79-7F4B-4A86-BBD1-B7E913305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28162" y="6626868"/>
            <a:ext cx="1371600" cy="22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DF5C2-8F16-4B76-BDB8-F7D75694DE7E}" type="datetime1">
              <a:rPr lang="zh-CN" altLang="en-US" smtClean="0"/>
              <a:t>2023/6/4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57A3-F42B-4BE3-BC2F-CBC49FAC6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1675" y="6629956"/>
            <a:ext cx="5708650" cy="22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FC18B-5F88-4664-B161-58D78EE56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581972" y="6636876"/>
            <a:ext cx="610028" cy="224508"/>
          </a:xfrm>
          <a:prstGeom prst="homePlat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842F468-C848-44ED-8E30-E2DE1538DA0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20B179E-5EDE-4B80-8BF5-59EDC5DC0B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023784" y="416732"/>
            <a:ext cx="558615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5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docs/stable/generated/torch.nn.LayerNorm.html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pytorch.org/docs/stable/generated/torch.nn.BatchNorm1d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hyperlink" Target="https://pytorch.org/docs/stable/generated/torch.nn.GroupNorm.html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pytorch.org/docs/stable/generated/torch.nn.InstanceNorm1d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70BEDD-4367-A4B0-7E1F-0BDA083BA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081" y="2560320"/>
            <a:ext cx="11095838" cy="1385455"/>
          </a:xfrm>
        </p:spPr>
        <p:txBody>
          <a:bodyPr>
            <a:normAutofit/>
          </a:bodyPr>
          <a:lstStyle/>
          <a:p>
            <a:r>
              <a:rPr lang="en-US" altLang="zh-TW" dirty="0"/>
              <a:t>AP2C – </a:t>
            </a:r>
            <a:br>
              <a:rPr lang="en-US" altLang="zh-TW" dirty="0"/>
            </a:br>
            <a:r>
              <a:rPr lang="en-US" altLang="zh-TW" dirty="0"/>
              <a:t>Reversible Instance Normalization (</a:t>
            </a:r>
            <a:r>
              <a:rPr lang="en-US" altLang="zh-TW" dirty="0" err="1"/>
              <a:t>RevIN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0D49A1-4B60-BB44-FB7B-C579FEBA47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Ching Chang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53209-4D11-656E-D26A-1103F5D7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FF0CF-DC0C-4F64-9754-1865282951B2}" type="slidenum">
              <a:rPr lang="en-US" smtClean="0"/>
              <a:t>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E7F523-1583-8173-A8D0-146458A29BAF}"/>
              </a:ext>
            </a:extLst>
          </p:cNvPr>
          <p:cNvSpPr txBox="1"/>
          <p:nvPr/>
        </p:nvSpPr>
        <p:spPr>
          <a:xfrm>
            <a:off x="250856" y="5894615"/>
            <a:ext cx="11690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altLang="zh-TW" b="0" i="0" dirty="0" err="1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Taesung</a:t>
            </a:r>
            <a:r>
              <a:rPr lang="en-US" altLang="zh-TW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et al. "Reversible instance normalization for accurate time-series forecasting against distribution shift." </a:t>
            </a:r>
            <a:r>
              <a:rPr lang="en-US" altLang="zh-TW" b="0" i="1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International Conference on Learning Representations</a:t>
            </a:r>
            <a:r>
              <a:rPr lang="en-US" altLang="zh-TW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 2021. (ICLR 2022 Poster)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3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DD203-9828-CC47-A01F-5256D0BC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RevIN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B4DBDC-6D6B-2F62-1466-431ECDD1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D13B69BD-DBE0-2B21-CAD1-77E700E03C41}"/>
              </a:ext>
            </a:extLst>
          </p:cNvPr>
          <p:cNvSpPr/>
          <p:nvPr/>
        </p:nvSpPr>
        <p:spPr>
          <a:xfrm>
            <a:off x="878186" y="5069940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51C67B0F-3CCF-925E-D9C2-1A618B8A0D5E}"/>
              </a:ext>
            </a:extLst>
          </p:cNvPr>
          <p:cNvSpPr/>
          <p:nvPr/>
        </p:nvSpPr>
        <p:spPr>
          <a:xfrm>
            <a:off x="878187" y="3662984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7A6C0FC-BC58-AC2D-AD9B-4837DDAF6CA8}"/>
              </a:ext>
            </a:extLst>
          </p:cNvPr>
          <p:cNvSpPr/>
          <p:nvPr/>
        </p:nvSpPr>
        <p:spPr>
          <a:xfrm>
            <a:off x="869133" y="2243479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4AC74B02-0F14-E52A-8AC9-299C73076D4E}"/>
              </a:ext>
            </a:extLst>
          </p:cNvPr>
          <p:cNvSpPr/>
          <p:nvPr/>
        </p:nvSpPr>
        <p:spPr>
          <a:xfrm>
            <a:off x="8644714" y="5140455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A10A0A4-2C05-549B-FA4C-9E43B6B1F541}"/>
              </a:ext>
            </a:extLst>
          </p:cNvPr>
          <p:cNvSpPr/>
          <p:nvPr/>
        </p:nvSpPr>
        <p:spPr>
          <a:xfrm>
            <a:off x="8644715" y="3615800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2570C91F-61D7-E628-57F3-17F2EE3A0CC3}"/>
              </a:ext>
            </a:extLst>
          </p:cNvPr>
          <p:cNvSpPr/>
          <p:nvPr/>
        </p:nvSpPr>
        <p:spPr>
          <a:xfrm>
            <a:off x="8635661" y="2332094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698E56C-D768-B699-F36C-6B7F394712B2}"/>
                  </a:ext>
                </a:extLst>
              </p:cNvPr>
              <p:cNvSpPr txBox="1"/>
              <p:nvPr/>
            </p:nvSpPr>
            <p:spPr>
              <a:xfrm>
                <a:off x="322955" y="1057215"/>
                <a:ext cx="35666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0" dirty="0"/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698E56C-D768-B699-F36C-6B7F3947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5" y="1057215"/>
                <a:ext cx="3566682" cy="523220"/>
              </a:xfrm>
              <a:prstGeom prst="rect">
                <a:avLst/>
              </a:prstGeom>
              <a:blipFill>
                <a:blip r:embed="rId2"/>
                <a:stretch>
                  <a:fillRect l="-3590" t="-11628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立方體 2">
            <a:extLst>
              <a:ext uri="{FF2B5EF4-FFF2-40B4-BE49-F238E27FC236}">
                <a16:creationId xmlns:a16="http://schemas.microsoft.com/office/drawing/2014/main" id="{FE8991A5-471F-3D2A-B5C6-6AD11D679F7C}"/>
              </a:ext>
            </a:extLst>
          </p:cNvPr>
          <p:cNvSpPr/>
          <p:nvPr/>
        </p:nvSpPr>
        <p:spPr>
          <a:xfrm>
            <a:off x="1073409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立方體 20">
            <a:extLst>
              <a:ext uri="{FF2B5EF4-FFF2-40B4-BE49-F238E27FC236}">
                <a16:creationId xmlns:a16="http://schemas.microsoft.com/office/drawing/2014/main" id="{0DE07560-2C15-9B40-B427-517C030B8D71}"/>
              </a:ext>
            </a:extLst>
          </p:cNvPr>
          <p:cNvSpPr/>
          <p:nvPr/>
        </p:nvSpPr>
        <p:spPr>
          <a:xfrm>
            <a:off x="2107601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2" name="立方體 21">
            <a:extLst>
              <a:ext uri="{FF2B5EF4-FFF2-40B4-BE49-F238E27FC236}">
                <a16:creationId xmlns:a16="http://schemas.microsoft.com/office/drawing/2014/main" id="{F8FFF6EB-E67B-D019-67E6-350ECB0E9CB3}"/>
              </a:ext>
            </a:extLst>
          </p:cNvPr>
          <p:cNvSpPr/>
          <p:nvPr/>
        </p:nvSpPr>
        <p:spPr>
          <a:xfrm>
            <a:off x="3130620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4" name="立方體 23">
            <a:extLst>
              <a:ext uri="{FF2B5EF4-FFF2-40B4-BE49-F238E27FC236}">
                <a16:creationId xmlns:a16="http://schemas.microsoft.com/office/drawing/2014/main" id="{903848D5-B25C-2125-C57D-DC95E3E08EDF}"/>
              </a:ext>
            </a:extLst>
          </p:cNvPr>
          <p:cNvSpPr/>
          <p:nvPr/>
        </p:nvSpPr>
        <p:spPr>
          <a:xfrm>
            <a:off x="1073409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5" name="立方體 24">
            <a:extLst>
              <a:ext uri="{FF2B5EF4-FFF2-40B4-BE49-F238E27FC236}">
                <a16:creationId xmlns:a16="http://schemas.microsoft.com/office/drawing/2014/main" id="{8DD5E7D8-705E-DC15-CBF3-7014489B4E5B}"/>
              </a:ext>
            </a:extLst>
          </p:cNvPr>
          <p:cNvSpPr/>
          <p:nvPr/>
        </p:nvSpPr>
        <p:spPr>
          <a:xfrm>
            <a:off x="2107601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7" name="立方體 26">
            <a:extLst>
              <a:ext uri="{FF2B5EF4-FFF2-40B4-BE49-F238E27FC236}">
                <a16:creationId xmlns:a16="http://schemas.microsoft.com/office/drawing/2014/main" id="{A3B23464-5EE2-E805-3394-15CA19A27A86}"/>
              </a:ext>
            </a:extLst>
          </p:cNvPr>
          <p:cNvSpPr/>
          <p:nvPr/>
        </p:nvSpPr>
        <p:spPr>
          <a:xfrm>
            <a:off x="3130620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8" name="立方體 27">
            <a:extLst>
              <a:ext uri="{FF2B5EF4-FFF2-40B4-BE49-F238E27FC236}">
                <a16:creationId xmlns:a16="http://schemas.microsoft.com/office/drawing/2014/main" id="{007A557D-B5C4-107B-CC20-1C402E3FA37B}"/>
              </a:ext>
            </a:extLst>
          </p:cNvPr>
          <p:cNvSpPr/>
          <p:nvPr/>
        </p:nvSpPr>
        <p:spPr>
          <a:xfrm>
            <a:off x="1073409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29" name="立方體 28">
            <a:extLst>
              <a:ext uri="{FF2B5EF4-FFF2-40B4-BE49-F238E27FC236}">
                <a16:creationId xmlns:a16="http://schemas.microsoft.com/office/drawing/2014/main" id="{C0B3E1FC-5476-2093-69BD-1F4F83D73A76}"/>
              </a:ext>
            </a:extLst>
          </p:cNvPr>
          <p:cNvSpPr/>
          <p:nvPr/>
        </p:nvSpPr>
        <p:spPr>
          <a:xfrm>
            <a:off x="2107601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0" name="立方體 29">
            <a:extLst>
              <a:ext uri="{FF2B5EF4-FFF2-40B4-BE49-F238E27FC236}">
                <a16:creationId xmlns:a16="http://schemas.microsoft.com/office/drawing/2014/main" id="{42858853-F1BD-D7B0-B4E0-C058BF4189A4}"/>
              </a:ext>
            </a:extLst>
          </p:cNvPr>
          <p:cNvSpPr/>
          <p:nvPr/>
        </p:nvSpPr>
        <p:spPr>
          <a:xfrm>
            <a:off x="3130620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9" name="立方體 38">
            <a:extLst>
              <a:ext uri="{FF2B5EF4-FFF2-40B4-BE49-F238E27FC236}">
                <a16:creationId xmlns:a16="http://schemas.microsoft.com/office/drawing/2014/main" id="{1DD9366C-1AEC-51F4-A9F8-A70657BF2186}"/>
              </a:ext>
            </a:extLst>
          </p:cNvPr>
          <p:cNvSpPr/>
          <p:nvPr/>
        </p:nvSpPr>
        <p:spPr>
          <a:xfrm>
            <a:off x="8857571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1" name="立方體 40">
            <a:extLst>
              <a:ext uri="{FF2B5EF4-FFF2-40B4-BE49-F238E27FC236}">
                <a16:creationId xmlns:a16="http://schemas.microsoft.com/office/drawing/2014/main" id="{C2A3A495-E984-2C70-35BE-D4EE21DF9CA3}"/>
              </a:ext>
            </a:extLst>
          </p:cNvPr>
          <p:cNvSpPr/>
          <p:nvPr/>
        </p:nvSpPr>
        <p:spPr>
          <a:xfrm>
            <a:off x="9891763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2" name="立方體 41">
            <a:extLst>
              <a:ext uri="{FF2B5EF4-FFF2-40B4-BE49-F238E27FC236}">
                <a16:creationId xmlns:a16="http://schemas.microsoft.com/office/drawing/2014/main" id="{CD941899-3943-0374-15FB-3D0D74D3BA73}"/>
              </a:ext>
            </a:extLst>
          </p:cNvPr>
          <p:cNvSpPr/>
          <p:nvPr/>
        </p:nvSpPr>
        <p:spPr>
          <a:xfrm>
            <a:off x="10914782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" name="立方體 13">
            <a:extLst>
              <a:ext uri="{FF2B5EF4-FFF2-40B4-BE49-F238E27FC236}">
                <a16:creationId xmlns:a16="http://schemas.microsoft.com/office/drawing/2014/main" id="{3C1772AE-FFF2-1127-6733-F38751117516}"/>
              </a:ext>
            </a:extLst>
          </p:cNvPr>
          <p:cNvSpPr/>
          <p:nvPr/>
        </p:nvSpPr>
        <p:spPr>
          <a:xfrm>
            <a:off x="8857571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18" name="立方體 17">
            <a:extLst>
              <a:ext uri="{FF2B5EF4-FFF2-40B4-BE49-F238E27FC236}">
                <a16:creationId xmlns:a16="http://schemas.microsoft.com/office/drawing/2014/main" id="{453D32C4-6E83-AAA5-677A-D18CD3332DC2}"/>
              </a:ext>
            </a:extLst>
          </p:cNvPr>
          <p:cNvSpPr/>
          <p:nvPr/>
        </p:nvSpPr>
        <p:spPr>
          <a:xfrm>
            <a:off x="9891763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2" name="立方體 31">
            <a:extLst>
              <a:ext uri="{FF2B5EF4-FFF2-40B4-BE49-F238E27FC236}">
                <a16:creationId xmlns:a16="http://schemas.microsoft.com/office/drawing/2014/main" id="{9FA01D02-8563-D905-21FE-569C0B6B9874}"/>
              </a:ext>
            </a:extLst>
          </p:cNvPr>
          <p:cNvSpPr/>
          <p:nvPr/>
        </p:nvSpPr>
        <p:spPr>
          <a:xfrm>
            <a:off x="10914782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3" name="立方體 32">
            <a:extLst>
              <a:ext uri="{FF2B5EF4-FFF2-40B4-BE49-F238E27FC236}">
                <a16:creationId xmlns:a16="http://schemas.microsoft.com/office/drawing/2014/main" id="{5ED5F4C8-A246-FDB3-6D1B-8CA832CE2D60}"/>
              </a:ext>
            </a:extLst>
          </p:cNvPr>
          <p:cNvSpPr/>
          <p:nvPr/>
        </p:nvSpPr>
        <p:spPr>
          <a:xfrm>
            <a:off x="8857571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5" name="立方體 34">
            <a:extLst>
              <a:ext uri="{FF2B5EF4-FFF2-40B4-BE49-F238E27FC236}">
                <a16:creationId xmlns:a16="http://schemas.microsoft.com/office/drawing/2014/main" id="{0B0445EA-ABC9-E335-6619-D799BCA90C9E}"/>
              </a:ext>
            </a:extLst>
          </p:cNvPr>
          <p:cNvSpPr/>
          <p:nvPr/>
        </p:nvSpPr>
        <p:spPr>
          <a:xfrm>
            <a:off x="9891763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6" name="立方體 35">
            <a:extLst>
              <a:ext uri="{FF2B5EF4-FFF2-40B4-BE49-F238E27FC236}">
                <a16:creationId xmlns:a16="http://schemas.microsoft.com/office/drawing/2014/main" id="{3FE13614-DD37-9A3D-BC8D-F2681EFDF2C8}"/>
              </a:ext>
            </a:extLst>
          </p:cNvPr>
          <p:cNvSpPr/>
          <p:nvPr/>
        </p:nvSpPr>
        <p:spPr>
          <a:xfrm>
            <a:off x="10914782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DAA36849-6A19-817E-DE75-8458741C23EE}"/>
              </a:ext>
            </a:extLst>
          </p:cNvPr>
          <p:cNvSpPr/>
          <p:nvPr/>
        </p:nvSpPr>
        <p:spPr>
          <a:xfrm>
            <a:off x="8721617" y="1907836"/>
            <a:ext cx="1111254" cy="98734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F89F16B-B761-1BE9-0CA4-8238F4AB0BD3}"/>
              </a:ext>
            </a:extLst>
          </p:cNvPr>
          <p:cNvSpPr txBox="1"/>
          <p:nvPr/>
        </p:nvSpPr>
        <p:spPr>
          <a:xfrm>
            <a:off x="8791623" y="5963105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ym typeface="Wingdings" panose="05000000000000000000" pitchFamily="2" charset="2"/>
              </a:rPr>
              <a:t>(B, C, T)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ym typeface="Wingdings" panose="05000000000000000000" pitchFamily="2" charset="2"/>
              </a:rPr>
              <a:t> (B, C, T)</a:t>
            </a:r>
          </a:p>
          <a:p>
            <a:r>
              <a:rPr lang="en-US" altLang="zh-TW" sz="2400" dirty="0">
                <a:sym typeface="Wingdings" panose="05000000000000000000" pitchFamily="2" charset="2"/>
              </a:rPr>
              <a:t>          </a:t>
            </a:r>
            <a:r>
              <a:rPr lang="en-US" altLang="zh-TW" sz="1100" dirty="0">
                <a:sym typeface="Wingdings" panose="05000000000000000000" pitchFamily="2" charset="2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sym typeface="Wingdings" panose="05000000000000000000" pitchFamily="2" charset="2"/>
              </a:rPr>
              <a:t>RevIN</a:t>
            </a:r>
            <a:r>
              <a:rPr lang="en-US" altLang="zh-TW" sz="2400" baseline="-25000" dirty="0" err="1">
                <a:solidFill>
                  <a:srgbClr val="000000"/>
                </a:solidFill>
                <a:sym typeface="Wingdings" panose="05000000000000000000" pitchFamily="2" charset="2"/>
              </a:rPr>
              <a:t>restore</a:t>
            </a:r>
            <a:endParaRPr lang="zh-TW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48" name="箭號: 向下 47">
            <a:extLst>
              <a:ext uri="{FF2B5EF4-FFF2-40B4-BE49-F238E27FC236}">
                <a16:creationId xmlns:a16="http://schemas.microsoft.com/office/drawing/2014/main" id="{8164851B-E613-202A-7A8C-52B501D23A7A}"/>
              </a:ext>
            </a:extLst>
          </p:cNvPr>
          <p:cNvSpPr/>
          <p:nvPr/>
        </p:nvSpPr>
        <p:spPr>
          <a:xfrm rot="10800000">
            <a:off x="8972048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箭號: 向下 55">
            <a:extLst>
              <a:ext uri="{FF2B5EF4-FFF2-40B4-BE49-F238E27FC236}">
                <a16:creationId xmlns:a16="http://schemas.microsoft.com/office/drawing/2014/main" id="{8767EB08-B099-198B-AA54-F501FDFEF1E0}"/>
              </a:ext>
            </a:extLst>
          </p:cNvPr>
          <p:cNvSpPr/>
          <p:nvPr/>
        </p:nvSpPr>
        <p:spPr>
          <a:xfrm rot="10800000">
            <a:off x="9349175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0EC06D5-9E20-E468-5CF6-8F3E0ECCE22D}"/>
              </a:ext>
            </a:extLst>
          </p:cNvPr>
          <p:cNvSpPr/>
          <p:nvPr/>
        </p:nvSpPr>
        <p:spPr>
          <a:xfrm>
            <a:off x="865077" y="1828728"/>
            <a:ext cx="1140696" cy="98865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CC1A14E8-C15D-C27C-98BE-EFBAD9FFE686}"/>
              </a:ext>
            </a:extLst>
          </p:cNvPr>
          <p:cNvGrpSpPr/>
          <p:nvPr/>
        </p:nvGrpSpPr>
        <p:grpSpPr>
          <a:xfrm>
            <a:off x="3920151" y="1166270"/>
            <a:ext cx="5151591" cy="4426957"/>
            <a:chOff x="3920151" y="1166270"/>
            <a:chExt cx="5151591" cy="4426957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1899D22-62A3-BF79-5257-E54E25CE1B21}"/>
                </a:ext>
              </a:extLst>
            </p:cNvPr>
            <p:cNvSpPr/>
            <p:nvPr/>
          </p:nvSpPr>
          <p:spPr>
            <a:xfrm>
              <a:off x="4212238" y="1992596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99C9F30-421F-E769-4573-0D3691535E9A}"/>
                </a:ext>
              </a:extLst>
            </p:cNvPr>
            <p:cNvSpPr/>
            <p:nvPr/>
          </p:nvSpPr>
          <p:spPr>
            <a:xfrm>
              <a:off x="4212238" y="3429000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C4DDDDF-D867-4016-8C07-2111EE472C3A}"/>
                </a:ext>
              </a:extLst>
            </p:cNvPr>
            <p:cNvSpPr/>
            <p:nvPr/>
          </p:nvSpPr>
          <p:spPr>
            <a:xfrm>
              <a:off x="4212238" y="4865404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EBDF588F-A6E1-42D4-19AB-4CEC6C2B8AD9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4891248" y="2009962"/>
              <a:ext cx="1172288" cy="3221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6F308E6-A675-E065-85E7-6BB77F85F7E2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172288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7C5F7CD-674F-6461-95B9-442DF47490AF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161084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19DBF6B-17D9-67BC-6657-5938E5D4827C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260523" cy="29722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D75F8713-8568-DEA5-60DD-D4E5F7DEDF97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4891248" y="2009962"/>
              <a:ext cx="1172288" cy="17585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F764722-B8D1-AF14-5AF3-476669C392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2009962"/>
              <a:ext cx="1172288" cy="31949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735DB2D-A50E-D333-4133-0ABE36386E5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4891248" y="3193811"/>
              <a:ext cx="1172288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82C2C33B-5B3B-2001-55B9-DD9E1E800701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4891248" y="3768505"/>
              <a:ext cx="1161084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39EF90A-C40F-2028-1251-7479C028A59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4891248" y="3768505"/>
              <a:ext cx="1260523" cy="1535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DFB090F-7007-E84A-12F2-AB88DE558985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4891248" y="5204909"/>
              <a:ext cx="1260523" cy="994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E54A7FF7-B465-963B-8B1D-2C125217397B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4343199"/>
              <a:ext cx="1161084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F3B863DC-03DB-D3AA-1B2C-F3823879D7B8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3193811"/>
              <a:ext cx="1172288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72967CB1-DA5D-BDA6-C030-67D15849AC52}"/>
                </a:ext>
              </a:extLst>
            </p:cNvPr>
            <p:cNvSpPr txBox="1"/>
            <p:nvPr/>
          </p:nvSpPr>
          <p:spPr>
            <a:xfrm>
              <a:off x="3920151" y="1459395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Input layer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A8CE2028-7C9A-A906-6ADD-00C1C5226516}"/>
                </a:ext>
              </a:extLst>
            </p:cNvPr>
            <p:cNvSpPr txBox="1"/>
            <p:nvPr/>
          </p:nvSpPr>
          <p:spPr>
            <a:xfrm>
              <a:off x="5617332" y="1166270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45B69"/>
                  </a:solidFill>
                </a:rPr>
                <a:t>Hidden layer</a:t>
              </a:r>
              <a:endParaRPr lang="zh-TW" altLang="en-US" dirty="0">
                <a:solidFill>
                  <a:srgbClr val="F45B69"/>
                </a:solidFill>
              </a:endParaRPr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3D0EF9FF-8A4C-ACF5-8A48-9618B1D7F783}"/>
                </a:ext>
              </a:extLst>
            </p:cNvPr>
            <p:cNvSpPr/>
            <p:nvPr/>
          </p:nvSpPr>
          <p:spPr>
            <a:xfrm flipH="1">
              <a:off x="7895461" y="2004500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9B9C45FB-C851-5259-E7A9-5F132367A9E7}"/>
                </a:ext>
              </a:extLst>
            </p:cNvPr>
            <p:cNvSpPr/>
            <p:nvPr/>
          </p:nvSpPr>
          <p:spPr>
            <a:xfrm flipH="1">
              <a:off x="7895461" y="3440904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15186AC7-6B59-F722-611F-894F46B56CF5}"/>
                </a:ext>
              </a:extLst>
            </p:cNvPr>
            <p:cNvSpPr/>
            <p:nvPr/>
          </p:nvSpPr>
          <p:spPr>
            <a:xfrm flipH="1">
              <a:off x="7895461" y="4877308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CCC9A8F5-7735-B3A9-2B8B-C9778EE65020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 flipV="1">
              <a:off x="6723173" y="2021866"/>
              <a:ext cx="1172288" cy="3221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58630B19-BD73-9B99-5337-9684BD9DDC16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723173" y="2344005"/>
              <a:ext cx="1172288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1BF7513F-902B-BF49-E649-17FA32374DCD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734377" y="2344005"/>
              <a:ext cx="1161084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3A2A2F28-A877-0FDD-6787-BC94F0AF6ADA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634938" y="2344005"/>
              <a:ext cx="1260523" cy="29722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00E80F24-D16E-A595-83EF-692FEFF3C410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 flipV="1">
              <a:off x="6723173" y="2021866"/>
              <a:ext cx="1172288" cy="17585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AB3D0178-8356-97ED-44FD-FEE4C758FA52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23173" y="2021866"/>
              <a:ext cx="1172288" cy="31949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089090D7-E81E-4F16-937C-47802BDBF59A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 flipV="1">
              <a:off x="6723173" y="3205715"/>
              <a:ext cx="1172288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6B824671-6F09-0343-B54E-7184FC9C0D41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>
              <a:off x="6734377" y="3780409"/>
              <a:ext cx="1161084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A7B319F4-2404-254C-3BC3-B4F7F659A5BE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>
              <a:off x="6634938" y="3780409"/>
              <a:ext cx="1260523" cy="1535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911CE22D-E5E5-69D6-DEE7-C12B3F7FAC2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>
              <a:off x="6634938" y="5216813"/>
              <a:ext cx="1260523" cy="994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FCACC482-3F8F-9BF8-E065-9EBAECE755E9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34377" y="4355103"/>
              <a:ext cx="1161084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70986DC9-B29D-4DE6-9DB2-62B1349A9029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23173" y="3205715"/>
              <a:ext cx="1172288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55D97E40-EDF4-362D-3203-2C82E24FD5CF}"/>
                </a:ext>
              </a:extLst>
            </p:cNvPr>
            <p:cNvSpPr txBox="1"/>
            <p:nvPr/>
          </p:nvSpPr>
          <p:spPr>
            <a:xfrm flipH="1">
              <a:off x="7526126" y="1471299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Output layer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905D9C10-A16B-4FEE-CB5E-FD4E5480278A}"/>
                </a:ext>
              </a:extLst>
            </p:cNvPr>
            <p:cNvSpPr txBox="1"/>
            <p:nvPr/>
          </p:nvSpPr>
          <p:spPr>
            <a:xfrm>
              <a:off x="6131639" y="176341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B37C9BA7-4D30-85CF-4350-9BF703247A4F}"/>
                </a:ext>
              </a:extLst>
            </p:cNvPr>
            <p:cNvSpPr txBox="1"/>
            <p:nvPr/>
          </p:nvSpPr>
          <p:spPr>
            <a:xfrm>
              <a:off x="6131639" y="294596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B9A5C8A7-F09E-6705-8848-BFA959A2698F}"/>
                </a:ext>
              </a:extLst>
            </p:cNvPr>
            <p:cNvSpPr txBox="1"/>
            <p:nvPr/>
          </p:nvSpPr>
          <p:spPr>
            <a:xfrm>
              <a:off x="6131639" y="406928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6C127C04-9AE3-F7D4-54B6-CB5D09F44747}"/>
                </a:ext>
              </a:extLst>
            </p:cNvPr>
            <p:cNvSpPr txBox="1"/>
            <p:nvPr/>
          </p:nvSpPr>
          <p:spPr>
            <a:xfrm>
              <a:off x="6131639" y="50700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4F499BFF-6D94-9AD1-A9E4-A65131690549}"/>
                  </a:ext>
                </a:extLst>
              </p:cNvPr>
              <p:cNvSpPr txBox="1"/>
              <p:nvPr/>
            </p:nvSpPr>
            <p:spPr>
              <a:xfrm>
                <a:off x="8236237" y="1057215"/>
                <a:ext cx="34961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0" dirty="0"/>
                  <a:t>Restore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4F499BFF-6D94-9AD1-A9E4-A65131690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237" y="1057215"/>
                <a:ext cx="3496150" cy="523220"/>
              </a:xfrm>
              <a:prstGeom prst="rect">
                <a:avLst/>
              </a:prstGeom>
              <a:blipFill>
                <a:blip r:embed="rId3"/>
                <a:stretch>
                  <a:fillRect l="-3484" t="-11628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F060307-C1D6-85A3-34B0-D6784979EF1B}"/>
              </a:ext>
            </a:extLst>
          </p:cNvPr>
          <p:cNvSpPr txBox="1"/>
          <p:nvPr/>
        </p:nvSpPr>
        <p:spPr>
          <a:xfrm>
            <a:off x="1012551" y="5963105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ym typeface="Wingdings" panose="05000000000000000000" pitchFamily="2" charset="2"/>
              </a:rPr>
              <a:t>(B, C, T)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ym typeface="Wingdings" panose="05000000000000000000" pitchFamily="2" charset="2"/>
              </a:rPr>
              <a:t> (B, C, T)</a:t>
            </a:r>
          </a:p>
          <a:p>
            <a:r>
              <a:rPr lang="en-US" altLang="zh-TW" sz="2400" dirty="0">
                <a:sym typeface="Wingdings" panose="05000000000000000000" pitchFamily="2" charset="2"/>
              </a:rPr>
              <a:t>          </a:t>
            </a:r>
            <a:r>
              <a:rPr lang="en-US" altLang="zh-TW" sz="1100" dirty="0">
                <a:sym typeface="Wingdings" panose="05000000000000000000" pitchFamily="2" charset="2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sym typeface="Wingdings" panose="05000000000000000000" pitchFamily="2" charset="2"/>
              </a:rPr>
              <a:t>RevIN</a:t>
            </a:r>
            <a:r>
              <a:rPr lang="en-US" altLang="zh-TW" sz="2400" baseline="-25000" dirty="0" err="1">
                <a:solidFill>
                  <a:srgbClr val="000000"/>
                </a:solidFill>
                <a:sym typeface="Wingdings" panose="05000000000000000000" pitchFamily="2" charset="2"/>
              </a:rPr>
              <a:t>remove</a:t>
            </a:r>
            <a:endParaRPr lang="zh-TW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120" name="箭號: 向下 119">
            <a:extLst>
              <a:ext uri="{FF2B5EF4-FFF2-40B4-BE49-F238E27FC236}">
                <a16:creationId xmlns:a16="http://schemas.microsoft.com/office/drawing/2014/main" id="{D9EA104D-469E-6CF5-B59C-C31F7D42E80A}"/>
              </a:ext>
            </a:extLst>
          </p:cNvPr>
          <p:cNvSpPr/>
          <p:nvPr/>
        </p:nvSpPr>
        <p:spPr>
          <a:xfrm rot="10800000">
            <a:off x="1192976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箭號: 向下 120">
            <a:extLst>
              <a:ext uri="{FF2B5EF4-FFF2-40B4-BE49-F238E27FC236}">
                <a16:creationId xmlns:a16="http://schemas.microsoft.com/office/drawing/2014/main" id="{AE80D49F-9466-B9D0-A7EE-EF862A1EDD3B}"/>
              </a:ext>
            </a:extLst>
          </p:cNvPr>
          <p:cNvSpPr/>
          <p:nvPr/>
        </p:nvSpPr>
        <p:spPr>
          <a:xfrm rot="10800000">
            <a:off x="1570103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32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4" grpId="0" animBg="1"/>
      <p:bldP spid="47" grpId="0"/>
      <p:bldP spid="48" grpId="0" animBg="1"/>
      <p:bldP spid="56" grpId="0" animBg="1"/>
      <p:bldP spid="5" grpId="0" animBg="1"/>
      <p:bldP spid="118" grpId="0"/>
      <p:bldP spid="119" grpId="0"/>
      <p:bldP spid="120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0356C-DF28-DC24-DB2E-CCBD7AD3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forward() in Informer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22BB98-685A-0E52-2FFC-433BB5F7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251713-22D1-8C83-8E11-C27BB164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47" y="1401417"/>
            <a:ext cx="8490666" cy="4934962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65B85809-B15D-F52E-38F0-17E5F47C1E74}"/>
              </a:ext>
            </a:extLst>
          </p:cNvPr>
          <p:cNvSpPr/>
          <p:nvPr/>
        </p:nvSpPr>
        <p:spPr>
          <a:xfrm>
            <a:off x="1937442" y="1928388"/>
            <a:ext cx="3938257" cy="5069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1BCE089-C30F-B57A-FCC6-88758CB386A3}"/>
              </a:ext>
            </a:extLst>
          </p:cNvPr>
          <p:cNvSpPr/>
          <p:nvPr/>
        </p:nvSpPr>
        <p:spPr>
          <a:xfrm>
            <a:off x="1937442" y="4553892"/>
            <a:ext cx="4282289" cy="5069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9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05D41-6EF9-2494-CD13-0797B6FB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 </a:t>
            </a:r>
            <a:r>
              <a:rPr lang="en-US" altLang="zh-TW" dirty="0" err="1"/>
              <a:t>RevIN</a:t>
            </a:r>
            <a:r>
              <a:rPr lang="en-US" altLang="zh-TW" dirty="0"/>
              <a:t>(</a:t>
            </a:r>
            <a:r>
              <a:rPr lang="en-US" altLang="zh-TW" dirty="0" err="1"/>
              <a:t>nn.Module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55EE9E0-C368-D828-E3C9-37BCD0A34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1465" y="1532641"/>
            <a:ext cx="7362827" cy="520847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614BFE-F40E-44D1-C0C1-FA69DAD7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EF1905-28B2-9F71-950F-DEC23341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58" y="2433859"/>
            <a:ext cx="4410481" cy="264628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FBAB48B-974B-BC64-58D9-FF5763A16331}"/>
              </a:ext>
            </a:extLst>
          </p:cNvPr>
          <p:cNvSpPr txBox="1"/>
          <p:nvPr/>
        </p:nvSpPr>
        <p:spPr>
          <a:xfrm>
            <a:off x="8087685" y="3952211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shift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92D050"/>
                </a:solidFill>
                <a:sym typeface="Wingdings" panose="05000000000000000000" pitchFamily="2" charset="2"/>
              </a:rPr>
              <a:t>scale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re-scale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re-shift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B5264D4-D4B0-A9A6-F13E-62E90E90DC60}"/>
              </a:ext>
            </a:extLst>
          </p:cNvPr>
          <p:cNvSpPr txBox="1"/>
          <p:nvPr/>
        </p:nvSpPr>
        <p:spPr>
          <a:xfrm>
            <a:off x="8087685" y="5461500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shift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bg1"/>
                </a:solidFill>
                <a:sym typeface="Wingdings" panose="05000000000000000000" pitchFamily="2" charset="2"/>
              </a:rPr>
              <a:t>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92D050"/>
                </a:solidFill>
                <a:sym typeface="Wingdings" panose="05000000000000000000" pitchFamily="2" charset="2"/>
              </a:rPr>
              <a:t>scale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re-scale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re-shift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85E91AEF-25D1-A696-805C-2BD84448D361}"/>
              </a:ext>
            </a:extLst>
          </p:cNvPr>
          <p:cNvGrpSpPr/>
          <p:nvPr/>
        </p:nvGrpSpPr>
        <p:grpSpPr>
          <a:xfrm>
            <a:off x="135136" y="5266347"/>
            <a:ext cx="4454092" cy="1376406"/>
            <a:chOff x="-145519" y="5266347"/>
            <a:chExt cx="4454092" cy="13764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60E20FD2-EF91-4F52-618B-7858F351645E}"/>
                    </a:ext>
                  </a:extLst>
                </p:cNvPr>
                <p:cNvSpPr txBox="1"/>
                <p:nvPr/>
              </p:nvSpPr>
              <p:spPr>
                <a:xfrm>
                  <a:off x="713513" y="5266347"/>
                  <a:ext cx="35629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2800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TW" sz="28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altLang="zh-TW" sz="2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TW" sz="28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TW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TW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60E20FD2-EF91-4F52-618B-7858F3516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513" y="5266347"/>
                  <a:ext cx="3562962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右大括弧 9">
              <a:extLst>
                <a:ext uri="{FF2B5EF4-FFF2-40B4-BE49-F238E27FC236}">
                  <a16:creationId xmlns:a16="http://schemas.microsoft.com/office/drawing/2014/main" id="{8B753455-F619-B0A0-29CE-67B6AF55986D}"/>
                </a:ext>
              </a:extLst>
            </p:cNvPr>
            <p:cNvSpPr/>
            <p:nvPr/>
          </p:nvSpPr>
          <p:spPr>
            <a:xfrm rot="5400000">
              <a:off x="3590499" y="5517323"/>
              <a:ext cx="190122" cy="776621"/>
            </a:xfrm>
            <a:prstGeom prst="rightBrace">
              <a:avLst>
                <a:gd name="adj1" fmla="val 53423"/>
                <a:gd name="adj2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E427F94-8BC7-5C8D-DDB7-F7B245791AB0}"/>
                </a:ext>
              </a:extLst>
            </p:cNvPr>
            <p:cNvSpPr txBox="1"/>
            <p:nvPr/>
          </p:nvSpPr>
          <p:spPr>
            <a:xfrm>
              <a:off x="3125236" y="5996422"/>
              <a:ext cx="11833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Trainable</a:t>
              </a:r>
            </a:p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(Affine)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右大括弧 18">
              <a:extLst>
                <a:ext uri="{FF2B5EF4-FFF2-40B4-BE49-F238E27FC236}">
                  <a16:creationId xmlns:a16="http://schemas.microsoft.com/office/drawing/2014/main" id="{C9283B8A-6BB9-2D14-5EEE-7F48C664E1E7}"/>
                </a:ext>
              </a:extLst>
            </p:cNvPr>
            <p:cNvSpPr/>
            <p:nvPr/>
          </p:nvSpPr>
          <p:spPr>
            <a:xfrm rot="5400000">
              <a:off x="1221387" y="5517323"/>
              <a:ext cx="190122" cy="776621"/>
            </a:xfrm>
            <a:prstGeom prst="rightBrace">
              <a:avLst>
                <a:gd name="adj1" fmla="val 53423"/>
                <a:gd name="adj2" fmla="val 50000"/>
              </a:avLst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01F9ECC-8B29-0A5D-9C02-A1FC9C29C02E}"/>
                </a:ext>
              </a:extLst>
            </p:cNvPr>
            <p:cNvSpPr txBox="1"/>
            <p:nvPr/>
          </p:nvSpPr>
          <p:spPr>
            <a:xfrm>
              <a:off x="-145519" y="5996422"/>
              <a:ext cx="29370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92D050"/>
                  </a:solidFill>
                </a:rPr>
                <a:t>Non-trainable</a:t>
              </a:r>
            </a:p>
            <a:p>
              <a:pPr algn="ctr"/>
              <a:r>
                <a:rPr lang="en-US" altLang="zh-TW" dirty="0">
                  <a:solidFill>
                    <a:srgbClr val="92D050"/>
                  </a:solidFill>
                </a:rPr>
                <a:t>(Dynamically determined)</a:t>
              </a:r>
              <a:endParaRPr lang="zh-TW" altLang="en-US" dirty="0">
                <a:solidFill>
                  <a:srgbClr val="92D050"/>
                </a:solidFill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8F69416-9C87-C405-2B51-3D14EDF9DE94}"/>
              </a:ext>
            </a:extLst>
          </p:cNvPr>
          <p:cNvSpPr txBox="1"/>
          <p:nvPr/>
        </p:nvSpPr>
        <p:spPr>
          <a:xfrm>
            <a:off x="994168" y="32343"/>
            <a:ext cx="10711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Ironically, </a:t>
            </a:r>
            <a:r>
              <a:rPr lang="en-US" altLang="zh-TW" sz="2400" dirty="0" err="1"/>
              <a:t>RevIN</a:t>
            </a:r>
            <a:r>
              <a:rPr lang="en-US" altLang="zh-TW" sz="2400" dirty="0"/>
              <a:t> accepts input in the format </a:t>
            </a:r>
            <a:r>
              <a:rPr lang="en-US" altLang="zh-TW" sz="2400" dirty="0">
                <a:solidFill>
                  <a:srgbClr val="FF0000"/>
                </a:solidFill>
              </a:rPr>
              <a:t>(B, T, C)</a:t>
            </a:r>
            <a:r>
              <a:rPr lang="en-US" altLang="zh-TW" sz="2400" dirty="0"/>
              <a:t> rather than (B, C, T).</a:t>
            </a:r>
            <a:endParaRPr lang="zh-TW" altLang="en-US" sz="24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ED43345-5C1A-AEA3-468F-6D8F31AC2D4A}"/>
              </a:ext>
            </a:extLst>
          </p:cNvPr>
          <p:cNvGrpSpPr/>
          <p:nvPr/>
        </p:nvGrpSpPr>
        <p:grpSpPr>
          <a:xfrm>
            <a:off x="6762083" y="568765"/>
            <a:ext cx="1614545" cy="916805"/>
            <a:chOff x="6562907" y="647564"/>
            <a:chExt cx="1614545" cy="916805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C6E4B78D-35A0-D89F-40DE-AB0CA075AA49}"/>
                </a:ext>
              </a:extLst>
            </p:cNvPr>
            <p:cNvSpPr txBox="1"/>
            <p:nvPr/>
          </p:nvSpPr>
          <p:spPr>
            <a:xfrm>
              <a:off x="6652677" y="647564"/>
              <a:ext cx="1435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(B, …, C)</a:t>
              </a:r>
              <a:endParaRPr lang="zh-TW" altLang="en-US" sz="2400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5C6C3EF-A7E8-4945-BE69-F2316FE33B79}"/>
                </a:ext>
              </a:extLst>
            </p:cNvPr>
            <p:cNvSpPr txBox="1"/>
            <p:nvPr/>
          </p:nvSpPr>
          <p:spPr>
            <a:xfrm>
              <a:off x="6562907" y="1164259"/>
              <a:ext cx="1614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92D050"/>
                  </a:solidFill>
                </a:rPr>
                <a:t>dim2reduce</a:t>
              </a:r>
              <a:endParaRPr lang="zh-TW" altLang="en-US" sz="2000" dirty="0">
                <a:solidFill>
                  <a:srgbClr val="92D050"/>
                </a:solidFill>
              </a:endParaRPr>
            </a:p>
          </p:txBody>
        </p:sp>
        <p:sp>
          <p:nvSpPr>
            <p:cNvPr id="7" name="左大括弧 6">
              <a:extLst>
                <a:ext uri="{FF2B5EF4-FFF2-40B4-BE49-F238E27FC236}">
                  <a16:creationId xmlns:a16="http://schemas.microsoft.com/office/drawing/2014/main" id="{6EC190E2-C968-6CE8-DE44-979BC56D1CB3}"/>
                </a:ext>
              </a:extLst>
            </p:cNvPr>
            <p:cNvSpPr/>
            <p:nvPr/>
          </p:nvSpPr>
          <p:spPr>
            <a:xfrm rot="16200000">
              <a:off x="7307863" y="969777"/>
              <a:ext cx="124635" cy="317927"/>
            </a:xfrm>
            <a:prstGeom prst="leftBrace">
              <a:avLst>
                <a:gd name="adj1" fmla="val 49737"/>
                <a:gd name="adj2" fmla="val 50000"/>
              </a:avLst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735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05D41-6EF9-2494-CD13-0797B6FB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RevIN’s</a:t>
            </a:r>
            <a:r>
              <a:rPr lang="en-US" altLang="zh-TW" dirty="0"/>
              <a:t> shape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614BFE-F40E-44D1-C0C1-FA69DAD7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8F69416-9C87-C405-2B51-3D14EDF9DE94}"/>
              </a:ext>
            </a:extLst>
          </p:cNvPr>
          <p:cNvSpPr txBox="1"/>
          <p:nvPr/>
        </p:nvSpPr>
        <p:spPr>
          <a:xfrm>
            <a:off x="994168" y="32343"/>
            <a:ext cx="10711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Ironically, </a:t>
            </a:r>
            <a:r>
              <a:rPr lang="en-US" altLang="zh-TW" sz="2400" dirty="0" err="1"/>
              <a:t>RevIN</a:t>
            </a:r>
            <a:r>
              <a:rPr lang="en-US" altLang="zh-TW" sz="2400" dirty="0"/>
              <a:t> accepts input in the format </a:t>
            </a:r>
            <a:r>
              <a:rPr lang="en-US" altLang="zh-TW" sz="2400" dirty="0">
                <a:solidFill>
                  <a:srgbClr val="FF0000"/>
                </a:solidFill>
              </a:rPr>
              <a:t>(B, T, C)</a:t>
            </a:r>
            <a:r>
              <a:rPr lang="en-US" altLang="zh-TW" sz="2400" dirty="0"/>
              <a:t> rather than (B, C, T).</a:t>
            </a:r>
            <a:endParaRPr lang="zh-TW" altLang="en-US" sz="2400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8CB1B7F-DCA8-8E36-DAB6-7BFA7E48E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85" y="4425751"/>
            <a:ext cx="6571734" cy="1931627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17549701-D279-3042-66B8-FCC77FCEF9AF}"/>
              </a:ext>
            </a:extLst>
          </p:cNvPr>
          <p:cNvGrpSpPr/>
          <p:nvPr/>
        </p:nvGrpSpPr>
        <p:grpSpPr>
          <a:xfrm>
            <a:off x="687571" y="1532641"/>
            <a:ext cx="10894401" cy="3342179"/>
            <a:chOff x="456743" y="2738837"/>
            <a:chExt cx="6697439" cy="205463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6EF1E7F-952A-C38D-894B-790407A36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2" t="6532" r="636" b="3223"/>
            <a:stretch/>
          </p:blipFill>
          <p:spPr>
            <a:xfrm>
              <a:off x="456743" y="2738837"/>
              <a:ext cx="6697439" cy="1443864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474AA294-655F-03E7-0ACC-520C492C4906}"/>
                </a:ext>
              </a:extLst>
            </p:cNvPr>
            <p:cNvGrpSpPr/>
            <p:nvPr/>
          </p:nvGrpSpPr>
          <p:grpSpPr>
            <a:xfrm>
              <a:off x="4667407" y="4238293"/>
              <a:ext cx="2396392" cy="555181"/>
              <a:chOff x="9533174" y="1768996"/>
              <a:chExt cx="2396392" cy="555181"/>
            </a:xfrm>
          </p:grpSpPr>
          <p:sp>
            <p:nvSpPr>
              <p:cNvPr id="13" name="右大括弧 12">
                <a:extLst>
                  <a:ext uri="{FF2B5EF4-FFF2-40B4-BE49-F238E27FC236}">
                    <a16:creationId xmlns:a16="http://schemas.microsoft.com/office/drawing/2014/main" id="{6017E21F-2E64-1815-6E91-62D5C18382A6}"/>
                  </a:ext>
                </a:extLst>
              </p:cNvPr>
              <p:cNvSpPr/>
              <p:nvPr/>
            </p:nvSpPr>
            <p:spPr>
              <a:xfrm rot="5400000">
                <a:off x="10636309" y="665861"/>
                <a:ext cx="190122" cy="2396392"/>
              </a:xfrm>
              <a:prstGeom prst="rightBrace">
                <a:avLst>
                  <a:gd name="adj1" fmla="val 53423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38ADC60-BF53-DF61-D8F9-B3FD3E87E996}"/>
                  </a:ext>
                </a:extLst>
              </p:cNvPr>
              <p:cNvSpPr txBox="1"/>
              <p:nvPr/>
            </p:nvSpPr>
            <p:spPr>
              <a:xfrm>
                <a:off x="10338561" y="1954845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FF0000"/>
                    </a:solidFill>
                  </a:rPr>
                  <a:t>Affine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F5BA1910-FFD8-2695-1D14-7A8F9B977ACB}"/>
                </a:ext>
              </a:extLst>
            </p:cNvPr>
            <p:cNvSpPr/>
            <p:nvPr/>
          </p:nvSpPr>
          <p:spPr>
            <a:xfrm>
              <a:off x="532244" y="3128401"/>
              <a:ext cx="6556453" cy="34787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1845843-E4FC-88B3-AF3F-0EB4779BA104}"/>
              </a:ext>
            </a:extLst>
          </p:cNvPr>
          <p:cNvSpPr txBox="1"/>
          <p:nvPr/>
        </p:nvSpPr>
        <p:spPr>
          <a:xfrm>
            <a:off x="7382119" y="4413155"/>
            <a:ext cx="1379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(B, T, C)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C1DF134-80B1-5FAF-FABF-C36096D909AA}"/>
              </a:ext>
            </a:extLst>
          </p:cNvPr>
          <p:cNvSpPr txBox="1"/>
          <p:nvPr/>
        </p:nvSpPr>
        <p:spPr>
          <a:xfrm>
            <a:off x="7382119" y="4785145"/>
            <a:ext cx="1379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(B, 1, C)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32FF72F-CB26-3D42-17CB-D860ECDAC97E}"/>
              </a:ext>
            </a:extLst>
          </p:cNvPr>
          <p:cNvSpPr txBox="1"/>
          <p:nvPr/>
        </p:nvSpPr>
        <p:spPr>
          <a:xfrm>
            <a:off x="7382119" y="5157135"/>
            <a:ext cx="1379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(B, 1, C)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70CF62B-D236-FDEB-3BB4-E493C8666178}"/>
              </a:ext>
            </a:extLst>
          </p:cNvPr>
          <p:cNvSpPr txBox="1"/>
          <p:nvPr/>
        </p:nvSpPr>
        <p:spPr>
          <a:xfrm>
            <a:off x="7382119" y="5529125"/>
            <a:ext cx="1379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(C,)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6BDEDCF-4764-A291-F6FE-D803DF863BAF}"/>
              </a:ext>
            </a:extLst>
          </p:cNvPr>
          <p:cNvSpPr txBox="1"/>
          <p:nvPr/>
        </p:nvSpPr>
        <p:spPr>
          <a:xfrm>
            <a:off x="7382119" y="5901115"/>
            <a:ext cx="1379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(C,)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510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B9B530-8C79-F000-D614-26B585D8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 you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CF81DCD-3505-8CFF-0331-DF1E302C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37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&quot;Start with Why&quot; Golden Circle Model (Sinek, 2011) | Download  Scientific Diagram">
            <a:extLst>
              <a:ext uri="{FF2B5EF4-FFF2-40B4-BE49-F238E27FC236}">
                <a16:creationId xmlns:a16="http://schemas.microsoft.com/office/drawing/2014/main" id="{619C8EC6-44C6-09C1-1C78-36FB478CD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8" r="4599"/>
          <a:stretch/>
        </p:blipFill>
        <p:spPr bwMode="auto">
          <a:xfrm>
            <a:off x="7405736" y="90535"/>
            <a:ext cx="4680641" cy="348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1B0E23C-EF85-12F9-E49E-AACEE893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Golden Circle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614533-6425-7341-74E7-A8185FD78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Q1: Why?</a:t>
            </a:r>
          </a:p>
          <a:p>
            <a:pPr lvl="1"/>
            <a:r>
              <a:rPr lang="en-US" altLang="zh-TW" dirty="0"/>
              <a:t>Why do we need this?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Q2: How?</a:t>
            </a:r>
          </a:p>
          <a:p>
            <a:pPr lvl="1"/>
            <a:r>
              <a:rPr lang="en-US" altLang="zh-TW" dirty="0"/>
              <a:t>What’s the experimental results on their paper?</a:t>
            </a:r>
          </a:p>
          <a:p>
            <a:pPr lvl="1"/>
            <a:r>
              <a:rPr lang="en-US" altLang="zh-TW" dirty="0"/>
              <a:t>How do they achieve this?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Q3: What?</a:t>
            </a:r>
          </a:p>
          <a:p>
            <a:pPr lvl="1"/>
            <a:r>
              <a:rPr lang="en-US" altLang="zh-TW" dirty="0"/>
              <a:t>What’s the outcome when we integrate this into </a:t>
            </a:r>
            <a:r>
              <a:rPr lang="en-US" altLang="zh-TW" dirty="0" err="1"/>
              <a:t>ptstoolkit</a:t>
            </a:r>
            <a:r>
              <a:rPr lang="en-US" altLang="zh-TW" dirty="0"/>
              <a:t>-pt?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48AE65-0EFA-D31C-5FF6-D9AD2E40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44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EA390-B0BB-36BE-3042-B412DC94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Q1: Why? – Why do we need this?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EA8E6F-633E-4FB2-BF30-2FB4B5295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Statistical properties such as </a:t>
            </a:r>
            <a:r>
              <a:rPr lang="en-US" altLang="zh-TW" b="1" i="1" u="sng" dirty="0"/>
              <a:t>mean</a:t>
            </a:r>
            <a:r>
              <a:rPr lang="en-US" altLang="zh-TW" dirty="0"/>
              <a:t> and </a:t>
            </a:r>
            <a:r>
              <a:rPr lang="en-US" altLang="zh-TW" b="1" i="1" u="sng" dirty="0"/>
              <a:t>variance</a:t>
            </a:r>
            <a:r>
              <a:rPr lang="en-US" altLang="zh-TW" dirty="0"/>
              <a:t> often </a:t>
            </a:r>
            <a:r>
              <a:rPr lang="en-US" altLang="zh-TW" dirty="0">
                <a:solidFill>
                  <a:srgbClr val="FF0000"/>
                </a:solidFill>
              </a:rPr>
              <a:t>change over time</a:t>
            </a:r>
            <a:r>
              <a:rPr lang="en-US" altLang="zh-TW" dirty="0"/>
              <a:t> in time series, i.e., time-series data suffer from a </a:t>
            </a:r>
            <a:r>
              <a:rPr lang="en-US" altLang="zh-TW" dirty="0">
                <a:highlight>
                  <a:srgbClr val="FFFF00"/>
                </a:highlight>
              </a:rPr>
              <a:t>distribution shift problem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2E5F9F-9908-15ED-6F5E-0BC8E174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8389E9-6BAD-FF34-30CA-A71FAD3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16" y="3134784"/>
            <a:ext cx="7155275" cy="33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8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AA240DB-54A4-DF80-EE64-7A5AE7B57348}"/>
              </a:ext>
            </a:extLst>
          </p:cNvPr>
          <p:cNvSpPr/>
          <p:nvPr/>
        </p:nvSpPr>
        <p:spPr>
          <a:xfrm>
            <a:off x="10674036" y="298764"/>
            <a:ext cx="1327717" cy="976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6EA9103-A835-7FFA-279E-B07C635E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6732"/>
            <a:ext cx="11392153" cy="731520"/>
          </a:xfrm>
        </p:spPr>
        <p:txBody>
          <a:bodyPr>
            <a:normAutofit/>
          </a:bodyPr>
          <a:lstStyle/>
          <a:p>
            <a:r>
              <a:rPr lang="en-US" altLang="zh-TW" dirty="0"/>
              <a:t>Q2: How? – What’s the experimental results on their paper?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89F5B0-6C22-EC45-1643-6742EE9E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B8B6F3-C399-8590-9066-4127567E2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7" y="1275000"/>
            <a:ext cx="11811506" cy="524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98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A9103-A835-7FFA-279E-B07C635E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Q2: How? – How do they achieve this?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6D37B65-EB6B-7E26-3E52-7E7DE9287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44" y="1240326"/>
            <a:ext cx="11055416" cy="529333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89F5B0-6C22-EC45-1643-6742EE9E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DE61F32-DE40-8A7C-2CCB-F6E86692C090}"/>
              </a:ext>
            </a:extLst>
          </p:cNvPr>
          <p:cNvSpPr txBox="1"/>
          <p:nvPr/>
        </p:nvSpPr>
        <p:spPr>
          <a:xfrm>
            <a:off x="11511" y="3563828"/>
            <a:ext cx="82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Input layer</a:t>
            </a: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4CFA15-631F-4561-6990-B24E106FED10}"/>
              </a:ext>
            </a:extLst>
          </p:cNvPr>
          <p:cNvSpPr txBox="1"/>
          <p:nvPr/>
        </p:nvSpPr>
        <p:spPr>
          <a:xfrm>
            <a:off x="11257777" y="3563828"/>
            <a:ext cx="95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Output layer</a:t>
            </a: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E4385F-7FCE-07DD-BEA2-45FE19CE80D8}"/>
              </a:ext>
            </a:extLst>
          </p:cNvPr>
          <p:cNvSpPr txBox="1"/>
          <p:nvPr/>
        </p:nvSpPr>
        <p:spPr>
          <a:xfrm>
            <a:off x="1049515" y="0"/>
            <a:ext cx="9180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/>
              <a:t>RevIN</a:t>
            </a:r>
            <a:r>
              <a:rPr lang="en-US" altLang="zh-TW" sz="2400" b="1" dirty="0"/>
              <a:t> = </a:t>
            </a:r>
            <a:r>
              <a:rPr lang="en-US" altLang="zh-TW" sz="2400" b="1" u="sng" dirty="0"/>
              <a:t>IN in the </a:t>
            </a:r>
            <a:r>
              <a:rPr lang="en-US" altLang="zh-TW" sz="24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input layer</a:t>
            </a:r>
            <a:r>
              <a:rPr lang="en-US" altLang="zh-TW" sz="2400" b="1" u="sng" dirty="0"/>
              <a:t>, and reverse it in the </a:t>
            </a:r>
            <a:r>
              <a:rPr lang="en-US" altLang="zh-TW" sz="24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output layer</a:t>
            </a:r>
            <a:endParaRPr lang="zh-TW" altLang="en-US" sz="2400" b="1" u="sng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5296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0D32790-A14F-A451-E5DF-5792C65784AE}"/>
              </a:ext>
            </a:extLst>
          </p:cNvPr>
          <p:cNvSpPr/>
          <p:nvPr/>
        </p:nvSpPr>
        <p:spPr>
          <a:xfrm>
            <a:off x="7795028" y="667024"/>
            <a:ext cx="2118517" cy="3693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CFD25F-1E75-C9B1-3A46-077966DB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Normalization Layers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3369BFC-8AF4-4800-31B7-4FFE5FAC5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148" y="1072568"/>
            <a:ext cx="8115702" cy="236153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93D3C8-789D-D5C5-5D8F-66CFFDDD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F857468E-2FBB-FE49-DE61-6B8D4691E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3" r="14391" b="19438"/>
          <a:stretch/>
        </p:blipFill>
        <p:spPr bwMode="auto">
          <a:xfrm>
            <a:off x="9410261" y="3594228"/>
            <a:ext cx="2603011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53645176-6B32-B92B-B71A-265279017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5" r="32627" b="19438"/>
          <a:stretch/>
        </p:blipFill>
        <p:spPr bwMode="auto">
          <a:xfrm>
            <a:off x="6391060" y="3594228"/>
            <a:ext cx="2511875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D493301C-E8B5-86C7-4640-952D95621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r="68309" b="19438"/>
          <a:stretch/>
        </p:blipFill>
        <p:spPr bwMode="auto">
          <a:xfrm>
            <a:off x="178728" y="3594228"/>
            <a:ext cx="2571750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CDF38932-DC8A-E264-8FC8-F91862E77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2" r="50291" b="19438"/>
          <a:stretch/>
        </p:blipFill>
        <p:spPr bwMode="auto">
          <a:xfrm>
            <a:off x="3284894" y="3594228"/>
            <a:ext cx="2571750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4680213-7465-8017-1C92-8D43C6B31DCD}"/>
              </a:ext>
            </a:extLst>
          </p:cNvPr>
          <p:cNvSpPr txBox="1"/>
          <p:nvPr/>
        </p:nvSpPr>
        <p:spPr>
          <a:xfrm>
            <a:off x="6041602" y="657971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shift </a:t>
            </a:r>
            <a:r>
              <a:rPr lang="en-US" altLang="zh-TW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dirty="0">
                <a:sym typeface="Wingdings" panose="05000000000000000000" pitchFamily="2" charset="2"/>
              </a:rPr>
              <a:t> scale </a:t>
            </a:r>
            <a:r>
              <a:rPr lang="en-US" altLang="zh-TW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re-scale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re-shift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3F0F6CE-2CE8-FEC5-EE8E-1E50B25968E1}"/>
              </a:ext>
            </a:extLst>
          </p:cNvPr>
          <p:cNvCxnSpPr>
            <a:cxnSpLocks/>
          </p:cNvCxnSpPr>
          <p:nvPr/>
        </p:nvCxnSpPr>
        <p:spPr>
          <a:xfrm flipV="1">
            <a:off x="8265811" y="1027303"/>
            <a:ext cx="63373" cy="8286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9DC9EEB-E0D4-140C-247E-12E4812D065D}"/>
              </a:ext>
            </a:extLst>
          </p:cNvPr>
          <p:cNvCxnSpPr>
            <a:cxnSpLocks/>
          </p:cNvCxnSpPr>
          <p:nvPr/>
        </p:nvCxnSpPr>
        <p:spPr>
          <a:xfrm flipH="1" flipV="1">
            <a:off x="9364656" y="1027303"/>
            <a:ext cx="74874" cy="66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06D48CF-F913-6076-F64B-BB7166AC0C90}"/>
              </a:ext>
            </a:extLst>
          </p:cNvPr>
          <p:cNvSpPr txBox="1"/>
          <p:nvPr/>
        </p:nvSpPr>
        <p:spPr>
          <a:xfrm>
            <a:off x="9460444" y="342957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Affine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BA24F9-2C6A-6261-693E-95745D837779}"/>
              </a:ext>
            </a:extLst>
          </p:cNvPr>
          <p:cNvSpPr txBox="1"/>
          <p:nvPr/>
        </p:nvSpPr>
        <p:spPr>
          <a:xfrm>
            <a:off x="8297497" y="149847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learnable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65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E6CE36AC-B868-D257-C665-DD02692B6249}"/>
              </a:ext>
            </a:extLst>
          </p:cNvPr>
          <p:cNvSpPr/>
          <p:nvPr/>
        </p:nvSpPr>
        <p:spPr>
          <a:xfrm>
            <a:off x="10985549" y="429559"/>
            <a:ext cx="693421" cy="763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09AE14FB-65EF-D61A-8E22-0B90A21B171F}"/>
              </a:ext>
            </a:extLst>
          </p:cNvPr>
          <p:cNvSpPr/>
          <p:nvPr/>
        </p:nvSpPr>
        <p:spPr>
          <a:xfrm>
            <a:off x="6128366" y="1134060"/>
            <a:ext cx="2992209" cy="5637932"/>
          </a:xfrm>
          <a:prstGeom prst="roundRect">
            <a:avLst>
              <a:gd name="adj" fmla="val 133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CFD25F-1E75-C9B1-3A46-077966DB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Normalization Layers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93D3C8-789D-D5C5-5D8F-66CFFDDD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1026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FD543272-8DFC-2F63-7818-B20FA61CD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3" r="14391" b="19438"/>
          <a:stretch/>
        </p:blipFill>
        <p:spPr bwMode="auto">
          <a:xfrm>
            <a:off x="9410261" y="3594228"/>
            <a:ext cx="2603011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07AEA7F7-2D16-52D8-5691-B22E1FACB497}"/>
              </a:ext>
            </a:extLst>
          </p:cNvPr>
          <p:cNvGrpSpPr/>
          <p:nvPr/>
        </p:nvGrpSpPr>
        <p:grpSpPr>
          <a:xfrm>
            <a:off x="20390" y="2432775"/>
            <a:ext cx="2916183" cy="830997"/>
            <a:chOff x="695652" y="2029280"/>
            <a:chExt cx="2916183" cy="83099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C320C92-B400-997A-FEC2-7E463A7E557A}"/>
                </a:ext>
              </a:extLst>
            </p:cNvPr>
            <p:cNvSpPr txBox="1"/>
            <p:nvPr/>
          </p:nvSpPr>
          <p:spPr>
            <a:xfrm>
              <a:off x="695652" y="2029280"/>
              <a:ext cx="29161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ym typeface="Wingdings" panose="05000000000000000000" pitchFamily="2" charset="2"/>
                </a:rPr>
                <a:t>(B, C, T)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</a:t>
              </a:r>
              <a:r>
                <a:rPr lang="en-US" altLang="zh-TW" sz="2400" dirty="0">
                  <a:sym typeface="Wingdings" panose="05000000000000000000" pitchFamily="2" charset="2"/>
                </a:rPr>
                <a:t> (B, C, T)</a:t>
              </a:r>
            </a:p>
            <a:p>
              <a:r>
                <a:rPr lang="en-US" altLang="zh-TW" sz="2400" dirty="0">
                  <a:sym typeface="Wingdings" panose="05000000000000000000" pitchFamily="2" charset="2"/>
                </a:rPr>
                <a:t>          </a:t>
              </a:r>
              <a:r>
                <a:rPr lang="en-US" altLang="zh-TW" sz="1600" dirty="0">
                  <a:sym typeface="Wingdings" panose="05000000000000000000" pitchFamily="2" charset="2"/>
                </a:rPr>
                <a:t> </a:t>
              </a:r>
              <a:r>
                <a:rPr lang="en-US" altLang="zh-TW" sz="2400" dirty="0">
                  <a:sym typeface="Wingdings" panose="05000000000000000000" pitchFamily="2" charset="2"/>
                </a:rPr>
                <a:t> 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BN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箭號: 向下 7">
              <a:extLst>
                <a:ext uri="{FF2B5EF4-FFF2-40B4-BE49-F238E27FC236}">
                  <a16:creationId xmlns:a16="http://schemas.microsoft.com/office/drawing/2014/main" id="{E8C2FEFE-0F0F-77DB-7726-31901FF6C6A7}"/>
                </a:ext>
              </a:extLst>
            </p:cNvPr>
            <p:cNvSpPr/>
            <p:nvPr/>
          </p:nvSpPr>
          <p:spPr>
            <a:xfrm rot="10800000">
              <a:off x="1257077" y="2429520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solidFill>
              <a:srgbClr val="C0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5A0E53D-D310-D4BA-6B28-50377D222B8E}"/>
              </a:ext>
            </a:extLst>
          </p:cNvPr>
          <p:cNvGrpSpPr/>
          <p:nvPr/>
        </p:nvGrpSpPr>
        <p:grpSpPr>
          <a:xfrm>
            <a:off x="3065880" y="2432774"/>
            <a:ext cx="2916183" cy="830997"/>
            <a:chOff x="3611835" y="1980757"/>
            <a:chExt cx="2916183" cy="830997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7CA84D1-C133-4CE3-5120-0BEB9F2E31D0}"/>
                </a:ext>
              </a:extLst>
            </p:cNvPr>
            <p:cNvSpPr txBox="1"/>
            <p:nvPr/>
          </p:nvSpPr>
          <p:spPr>
            <a:xfrm>
              <a:off x="3611835" y="1980757"/>
              <a:ext cx="29161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ym typeface="Wingdings" panose="05000000000000000000" pitchFamily="2" charset="2"/>
                </a:rPr>
                <a:t>(B, C, T)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</a:t>
              </a:r>
              <a:r>
                <a:rPr lang="en-US" altLang="zh-TW" sz="2400" dirty="0">
                  <a:sym typeface="Wingdings" panose="05000000000000000000" pitchFamily="2" charset="2"/>
                </a:rPr>
                <a:t> (B, C, T)</a:t>
              </a:r>
            </a:p>
            <a:p>
              <a:r>
                <a:rPr lang="en-US" altLang="zh-TW" sz="2400" dirty="0">
                  <a:sym typeface="Wingdings" panose="05000000000000000000" pitchFamily="2" charset="2"/>
                </a:rPr>
                <a:t>            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LN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箭號: 向下 9">
              <a:extLst>
                <a:ext uri="{FF2B5EF4-FFF2-40B4-BE49-F238E27FC236}">
                  <a16:creationId xmlns:a16="http://schemas.microsoft.com/office/drawing/2014/main" id="{73122F1B-B3A4-0C00-4E67-D736EE82F15F}"/>
                </a:ext>
              </a:extLst>
            </p:cNvPr>
            <p:cNvSpPr/>
            <p:nvPr/>
          </p:nvSpPr>
          <p:spPr>
            <a:xfrm rot="10800000">
              <a:off x="3792260" y="2380997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solidFill>
              <a:srgbClr val="C0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1FB1ADA-4E88-EE21-6FAD-27B8844857FB}"/>
              </a:ext>
            </a:extLst>
          </p:cNvPr>
          <p:cNvGrpSpPr/>
          <p:nvPr/>
        </p:nvGrpSpPr>
        <p:grpSpPr>
          <a:xfrm>
            <a:off x="6133912" y="2432774"/>
            <a:ext cx="2916183" cy="830997"/>
            <a:chOff x="5962581" y="2598003"/>
            <a:chExt cx="2916183" cy="830997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6BA5044-3444-F810-B577-D6B9A2730F99}"/>
                </a:ext>
              </a:extLst>
            </p:cNvPr>
            <p:cNvSpPr txBox="1"/>
            <p:nvPr/>
          </p:nvSpPr>
          <p:spPr>
            <a:xfrm>
              <a:off x="5962581" y="2598003"/>
              <a:ext cx="29161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ym typeface="Wingdings" panose="05000000000000000000" pitchFamily="2" charset="2"/>
                </a:rPr>
                <a:t>(B, C, T)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</a:t>
              </a:r>
              <a:r>
                <a:rPr lang="en-US" altLang="zh-TW" sz="2400" dirty="0">
                  <a:sym typeface="Wingdings" panose="05000000000000000000" pitchFamily="2" charset="2"/>
                </a:rPr>
                <a:t> (B, C, T)</a:t>
              </a:r>
            </a:p>
            <a:p>
              <a:r>
                <a:rPr lang="en-US" altLang="zh-TW" sz="2400" dirty="0">
                  <a:sym typeface="Wingdings" panose="05000000000000000000" pitchFamily="2" charset="2"/>
                </a:rPr>
                <a:t>          </a:t>
              </a:r>
              <a:r>
                <a:rPr lang="en-US" altLang="zh-TW" sz="1100" dirty="0">
                  <a:sym typeface="Wingdings" panose="05000000000000000000" pitchFamily="2" charset="2"/>
                </a:rPr>
                <a:t> </a:t>
              </a:r>
              <a:r>
                <a:rPr lang="en-US" altLang="zh-TW" sz="2400" dirty="0">
                  <a:sym typeface="Wingdings" panose="05000000000000000000" pitchFamily="2" charset="2"/>
                </a:rPr>
                <a:t> 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 IN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箭號: 向下 11">
              <a:extLst>
                <a:ext uri="{FF2B5EF4-FFF2-40B4-BE49-F238E27FC236}">
                  <a16:creationId xmlns:a16="http://schemas.microsoft.com/office/drawing/2014/main" id="{A21C5772-1B50-DF10-360A-9810BF2ECF30}"/>
                </a:ext>
              </a:extLst>
            </p:cNvPr>
            <p:cNvSpPr/>
            <p:nvPr/>
          </p:nvSpPr>
          <p:spPr>
            <a:xfrm rot="10800000">
              <a:off x="6143006" y="2998243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solidFill>
              <a:srgbClr val="C0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EBC04706-6BDC-BA68-6104-AA5CF735703B}"/>
                </a:ext>
              </a:extLst>
            </p:cNvPr>
            <p:cNvSpPr/>
            <p:nvPr/>
          </p:nvSpPr>
          <p:spPr>
            <a:xfrm rot="10800000">
              <a:off x="6520133" y="2998243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solidFill>
              <a:srgbClr val="C0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416E1795-3F24-6471-0F1B-68B850DF4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5" r="32627" b="19438"/>
          <a:stretch/>
        </p:blipFill>
        <p:spPr bwMode="auto">
          <a:xfrm>
            <a:off x="6391060" y="3594228"/>
            <a:ext cx="2511875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CCAB87BA-B559-C934-DD9A-35E2D4196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r="68309" b="19438"/>
          <a:stretch/>
        </p:blipFill>
        <p:spPr bwMode="auto">
          <a:xfrm>
            <a:off x="178728" y="3594228"/>
            <a:ext cx="2571750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F0BF4890-35FB-F45C-06C4-8075E25B6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2" r="50291" b="19438"/>
          <a:stretch/>
        </p:blipFill>
        <p:spPr bwMode="auto">
          <a:xfrm>
            <a:off x="3284894" y="3594228"/>
            <a:ext cx="2571750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99EFE071-C768-AECB-8215-63025B7D4248}"/>
              </a:ext>
            </a:extLst>
          </p:cNvPr>
          <p:cNvGrpSpPr/>
          <p:nvPr/>
        </p:nvGrpSpPr>
        <p:grpSpPr>
          <a:xfrm>
            <a:off x="9300565" y="2432774"/>
            <a:ext cx="2916183" cy="830997"/>
            <a:chOff x="7096056" y="5963105"/>
            <a:chExt cx="2916183" cy="830997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2E63026-E5D0-3AF4-1B40-6B68C08549D4}"/>
                </a:ext>
              </a:extLst>
            </p:cNvPr>
            <p:cNvSpPr txBox="1"/>
            <p:nvPr/>
          </p:nvSpPr>
          <p:spPr>
            <a:xfrm>
              <a:off x="7096056" y="5963105"/>
              <a:ext cx="29161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ym typeface="Wingdings" panose="05000000000000000000" pitchFamily="2" charset="2"/>
                </a:rPr>
                <a:t>(B, C, T)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</a:t>
              </a:r>
              <a:r>
                <a:rPr lang="en-US" altLang="zh-TW" sz="2400" dirty="0">
                  <a:sym typeface="Wingdings" panose="05000000000000000000" pitchFamily="2" charset="2"/>
                </a:rPr>
                <a:t> (B, C, T)</a:t>
              </a:r>
            </a:p>
            <a:p>
              <a:r>
                <a:rPr lang="en-US" altLang="zh-TW" sz="2400" dirty="0">
                  <a:sym typeface="Wingdings" panose="05000000000000000000" pitchFamily="2" charset="2"/>
                </a:rPr>
                <a:t>           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 GN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" name="箭號: 向下 4">
              <a:extLst>
                <a:ext uri="{FF2B5EF4-FFF2-40B4-BE49-F238E27FC236}">
                  <a16:creationId xmlns:a16="http://schemas.microsoft.com/office/drawing/2014/main" id="{5A2C5CD1-DA54-86EB-AA47-F547DA059AD9}"/>
                </a:ext>
              </a:extLst>
            </p:cNvPr>
            <p:cNvSpPr/>
            <p:nvPr/>
          </p:nvSpPr>
          <p:spPr>
            <a:xfrm rot="10800000">
              <a:off x="7648305" y="6363345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箭號: 向下 5">
              <a:extLst>
                <a:ext uri="{FF2B5EF4-FFF2-40B4-BE49-F238E27FC236}">
                  <a16:creationId xmlns:a16="http://schemas.microsoft.com/office/drawing/2014/main" id="{604C6B8A-ADF1-2838-0863-D86CC038E2A4}"/>
                </a:ext>
              </a:extLst>
            </p:cNvPr>
            <p:cNvSpPr/>
            <p:nvPr/>
          </p:nvSpPr>
          <p:spPr>
            <a:xfrm rot="10800000">
              <a:off x="7282701" y="6363345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solidFill>
              <a:srgbClr val="C0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47006166-5C87-1F58-682B-1B1FEE428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668"/>
          <a:stretch/>
        </p:blipFill>
        <p:spPr>
          <a:xfrm>
            <a:off x="3897638" y="1485670"/>
            <a:ext cx="1262322" cy="66684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EEC1C8F-3DC1-9E2A-196C-F654AE121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" t="5969" r="39220"/>
          <a:stretch/>
        </p:blipFill>
        <p:spPr>
          <a:xfrm>
            <a:off x="6494936" y="1498599"/>
            <a:ext cx="2205379" cy="653913"/>
          </a:xfrm>
          <a:prstGeom prst="rect">
            <a:avLst/>
          </a:prstGeom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CF2F2C45-E7DA-6AB9-F237-A2EAAD782EAB}"/>
              </a:ext>
            </a:extLst>
          </p:cNvPr>
          <p:cNvGrpSpPr/>
          <p:nvPr/>
        </p:nvGrpSpPr>
        <p:grpSpPr>
          <a:xfrm>
            <a:off x="415122" y="1483446"/>
            <a:ext cx="2292868" cy="671289"/>
            <a:chOff x="415122" y="1357064"/>
            <a:chExt cx="2292868" cy="671289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B2FE1883-28DB-83F7-FFCC-F9E07CB37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9178" b="64136"/>
            <a:stretch/>
          </p:blipFill>
          <p:spPr>
            <a:xfrm>
              <a:off x="415122" y="1357064"/>
              <a:ext cx="2137578" cy="331402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0DDEAE2-A601-BFA0-9559-FB407A54E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197" r="66938"/>
            <a:stretch/>
          </p:blipFill>
          <p:spPr>
            <a:xfrm>
              <a:off x="415122" y="1679036"/>
              <a:ext cx="2292868" cy="349317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2D793AF-8225-AFBD-D6B5-9F24B9A83EDF}"/>
              </a:ext>
            </a:extLst>
          </p:cNvPr>
          <p:cNvGrpSpPr/>
          <p:nvPr/>
        </p:nvGrpSpPr>
        <p:grpSpPr>
          <a:xfrm>
            <a:off x="9873577" y="1523775"/>
            <a:ext cx="1534809" cy="631208"/>
            <a:chOff x="9873577" y="1523775"/>
            <a:chExt cx="1534809" cy="631208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43795BC0-1E58-1D38-5A12-F461A3703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60803" b="47680"/>
            <a:stretch/>
          </p:blipFill>
          <p:spPr>
            <a:xfrm>
              <a:off x="9873577" y="1523775"/>
              <a:ext cx="1404023" cy="328953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4F15A842-58F4-3D98-C3EE-D6E0D2D4C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1927" r="57151"/>
            <a:stretch/>
          </p:blipFill>
          <p:spPr>
            <a:xfrm>
              <a:off x="9873577" y="1852728"/>
              <a:ext cx="1534809" cy="302255"/>
            </a:xfrm>
            <a:prstGeom prst="rect">
              <a:avLst/>
            </a:prstGeom>
          </p:spPr>
        </p:pic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DA2A37-626C-EFCF-14F7-A5A072A066CC}"/>
              </a:ext>
            </a:extLst>
          </p:cNvPr>
          <p:cNvSpPr txBox="1"/>
          <p:nvPr/>
        </p:nvSpPr>
        <p:spPr>
          <a:xfrm>
            <a:off x="455835" y="1134060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7"/>
              </a:rPr>
              <a:t>nn.BatchNorm1d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CE16DD-5146-9918-7BAA-BECF4F3EEA42}"/>
              </a:ext>
            </a:extLst>
          </p:cNvPr>
          <p:cNvSpPr txBox="1"/>
          <p:nvPr/>
        </p:nvSpPr>
        <p:spPr>
          <a:xfrm>
            <a:off x="3656608" y="1134060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hlinkClick r:id="rId8"/>
              </a:rPr>
              <a:t>nn.LayerNorm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FC94042-3594-7C81-A443-E2A9B120B182}"/>
              </a:ext>
            </a:extLst>
          </p:cNvPr>
          <p:cNvSpPr txBox="1"/>
          <p:nvPr/>
        </p:nvSpPr>
        <p:spPr>
          <a:xfrm>
            <a:off x="6390337" y="113406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9"/>
              </a:rPr>
              <a:t>nn.InstanceNorm1d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158AFD6-8415-5A5A-C823-E12B20838E10}"/>
              </a:ext>
            </a:extLst>
          </p:cNvPr>
          <p:cNvSpPr txBox="1"/>
          <p:nvPr/>
        </p:nvSpPr>
        <p:spPr>
          <a:xfrm>
            <a:off x="9763127" y="1134060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hlinkClick r:id="rId10"/>
              </a:rPr>
              <a:t>nn.GroupNorm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32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DD203-9828-CC47-A01F-5256D0BC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Z-Score </a:t>
            </a:r>
            <a:r>
              <a:rPr lang="en-US" altLang="zh-TW" dirty="0">
                <a:sym typeface="Wingdings" panose="05000000000000000000" pitchFamily="2" charset="2"/>
              </a:rPr>
              <a:t>Normalization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B4DBDC-6D6B-2F62-1466-431ECDD1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D13B69BD-DBE0-2B21-CAD1-77E700E03C41}"/>
              </a:ext>
            </a:extLst>
          </p:cNvPr>
          <p:cNvSpPr/>
          <p:nvPr/>
        </p:nvSpPr>
        <p:spPr>
          <a:xfrm>
            <a:off x="878186" y="5069940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51C67B0F-3CCF-925E-D9C2-1A618B8A0D5E}"/>
              </a:ext>
            </a:extLst>
          </p:cNvPr>
          <p:cNvSpPr/>
          <p:nvPr/>
        </p:nvSpPr>
        <p:spPr>
          <a:xfrm>
            <a:off x="878187" y="3662984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7A6C0FC-BC58-AC2D-AD9B-4837DDAF6CA8}"/>
              </a:ext>
            </a:extLst>
          </p:cNvPr>
          <p:cNvSpPr/>
          <p:nvPr/>
        </p:nvSpPr>
        <p:spPr>
          <a:xfrm>
            <a:off x="869133" y="2243479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A2C7AF06-613A-608E-52ED-9F215FEC8845}"/>
              </a:ext>
            </a:extLst>
          </p:cNvPr>
          <p:cNvGrpSpPr/>
          <p:nvPr/>
        </p:nvGrpSpPr>
        <p:grpSpPr>
          <a:xfrm>
            <a:off x="4212238" y="1670457"/>
            <a:ext cx="2530308" cy="4213462"/>
            <a:chOff x="4212238" y="1670457"/>
            <a:chExt cx="2530308" cy="4213462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1899D22-62A3-BF79-5257-E54E25CE1B21}"/>
                </a:ext>
              </a:extLst>
            </p:cNvPr>
            <p:cNvSpPr/>
            <p:nvPr/>
          </p:nvSpPr>
          <p:spPr>
            <a:xfrm>
              <a:off x="4212238" y="1992596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99C9F30-421F-E769-4573-0D3691535E9A}"/>
                </a:ext>
              </a:extLst>
            </p:cNvPr>
            <p:cNvSpPr/>
            <p:nvPr/>
          </p:nvSpPr>
          <p:spPr>
            <a:xfrm>
              <a:off x="4212238" y="3429000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C4DDDDF-D867-4016-8C07-2111EE472C3A}"/>
                </a:ext>
              </a:extLst>
            </p:cNvPr>
            <p:cNvSpPr/>
            <p:nvPr/>
          </p:nvSpPr>
          <p:spPr>
            <a:xfrm>
              <a:off x="4212238" y="4865404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A37BDA7-2546-36D1-9B7C-884DBB409B48}"/>
                </a:ext>
              </a:extLst>
            </p:cNvPr>
            <p:cNvSpPr/>
            <p:nvPr/>
          </p:nvSpPr>
          <p:spPr>
            <a:xfrm>
              <a:off x="6052332" y="5204909"/>
              <a:ext cx="679010" cy="679010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9D26616C-EFEE-A3F2-29BB-5094872C1CED}"/>
                </a:ext>
              </a:extLst>
            </p:cNvPr>
            <p:cNvSpPr/>
            <p:nvPr/>
          </p:nvSpPr>
          <p:spPr>
            <a:xfrm>
              <a:off x="6052332" y="4003694"/>
              <a:ext cx="679010" cy="679010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A0BBAD79-00E8-637D-C9ED-073AA1C96625}"/>
                </a:ext>
              </a:extLst>
            </p:cNvPr>
            <p:cNvSpPr/>
            <p:nvPr/>
          </p:nvSpPr>
          <p:spPr>
            <a:xfrm>
              <a:off x="6063536" y="2854306"/>
              <a:ext cx="679010" cy="679010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4E38AEC-548E-614C-F18D-1915DD052A2A}"/>
                </a:ext>
              </a:extLst>
            </p:cNvPr>
            <p:cNvSpPr/>
            <p:nvPr/>
          </p:nvSpPr>
          <p:spPr>
            <a:xfrm>
              <a:off x="6063536" y="1670457"/>
              <a:ext cx="679010" cy="679010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EBDF588F-A6E1-42D4-19AB-4CEC6C2B8AD9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 flipV="1">
              <a:off x="4891248" y="2009962"/>
              <a:ext cx="1172288" cy="3221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6F308E6-A675-E065-85E7-6BB77F85F7E2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4891248" y="2332101"/>
              <a:ext cx="1172288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7C5F7CD-674F-6461-95B9-442DF47490AF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4891248" y="2332101"/>
              <a:ext cx="1161084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19DBF6B-17D9-67BC-6657-5938E5D4827C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4891248" y="2332101"/>
              <a:ext cx="1260523" cy="29722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D75F8713-8568-DEA5-60DD-D4E5F7DEDF97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 flipV="1">
              <a:off x="4891248" y="2009962"/>
              <a:ext cx="1172288" cy="17585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F764722-B8D1-AF14-5AF3-476669C39210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4891248" y="2009962"/>
              <a:ext cx="1172288" cy="31949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735DB2D-A50E-D333-4133-0ABE36386E5D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4891248" y="3193811"/>
              <a:ext cx="1172288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82C2C33B-5B3B-2001-55B9-DD9E1E800701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>
              <a:off x="4891248" y="3768505"/>
              <a:ext cx="1161084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39EF90A-C40F-2028-1251-7479C028A59D}"/>
                </a:ext>
              </a:extLst>
            </p:cNvPr>
            <p:cNvCxnSpPr>
              <a:cxnSpLocks/>
              <a:stCxn id="11" idx="6"/>
              <a:endCxn id="13" idx="1"/>
            </p:cNvCxnSpPr>
            <p:nvPr/>
          </p:nvCxnSpPr>
          <p:spPr>
            <a:xfrm>
              <a:off x="4891248" y="3768505"/>
              <a:ext cx="1260523" cy="1535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DFB090F-7007-E84A-12F2-AB88DE558985}"/>
                </a:ext>
              </a:extLst>
            </p:cNvPr>
            <p:cNvCxnSpPr>
              <a:cxnSpLocks/>
              <a:stCxn id="12" idx="6"/>
              <a:endCxn id="13" idx="1"/>
            </p:cNvCxnSpPr>
            <p:nvPr/>
          </p:nvCxnSpPr>
          <p:spPr>
            <a:xfrm>
              <a:off x="4891248" y="5204909"/>
              <a:ext cx="1260523" cy="994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E54A7FF7-B465-963B-8B1D-2C125217397B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4891248" y="4343199"/>
              <a:ext cx="1161084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F3B863DC-03DB-D3AA-1B2C-F3823879D7B8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4891248" y="3193811"/>
              <a:ext cx="1172288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72967CB1-DA5D-BDA6-C030-67D15849AC52}"/>
              </a:ext>
            </a:extLst>
          </p:cNvPr>
          <p:cNvSpPr txBox="1"/>
          <p:nvPr/>
        </p:nvSpPr>
        <p:spPr>
          <a:xfrm>
            <a:off x="3920151" y="145939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Input layer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8CE2028-7C9A-A906-6ADD-00C1C5226516}"/>
              </a:ext>
            </a:extLst>
          </p:cNvPr>
          <p:cNvSpPr txBox="1"/>
          <p:nvPr/>
        </p:nvSpPr>
        <p:spPr>
          <a:xfrm>
            <a:off x="5617332" y="116627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45B69"/>
                </a:solidFill>
              </a:rPr>
              <a:t>Hidden layer</a:t>
            </a:r>
            <a:endParaRPr lang="zh-TW" altLang="en-US" dirty="0">
              <a:solidFill>
                <a:srgbClr val="F45B69"/>
              </a:solidFill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4AC74B02-0F14-E52A-8AC9-299C73076D4E}"/>
              </a:ext>
            </a:extLst>
          </p:cNvPr>
          <p:cNvSpPr/>
          <p:nvPr/>
        </p:nvSpPr>
        <p:spPr>
          <a:xfrm>
            <a:off x="6949147" y="4210944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A10A0A4-2C05-549B-FA4C-9E43B6B1F541}"/>
              </a:ext>
            </a:extLst>
          </p:cNvPr>
          <p:cNvSpPr/>
          <p:nvPr/>
        </p:nvSpPr>
        <p:spPr>
          <a:xfrm>
            <a:off x="6949148" y="3003166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2570C91F-61D7-E628-57F3-17F2EE3A0CC3}"/>
              </a:ext>
            </a:extLst>
          </p:cNvPr>
          <p:cNvSpPr/>
          <p:nvPr/>
        </p:nvSpPr>
        <p:spPr>
          <a:xfrm>
            <a:off x="6940094" y="1773778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52523658-BFEC-9434-36BB-47F9183EB0A2}"/>
              </a:ext>
            </a:extLst>
          </p:cNvPr>
          <p:cNvSpPr/>
          <p:nvPr/>
        </p:nvSpPr>
        <p:spPr>
          <a:xfrm>
            <a:off x="6940094" y="5368713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698E56C-D768-B699-F36C-6B7F394712B2}"/>
                  </a:ext>
                </a:extLst>
              </p:cNvPr>
              <p:cNvSpPr txBox="1"/>
              <p:nvPr/>
            </p:nvSpPr>
            <p:spPr>
              <a:xfrm>
                <a:off x="1169095" y="1240295"/>
                <a:ext cx="26093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0" dirty="0"/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698E56C-D768-B699-F36C-6B7F3947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95" y="1240295"/>
                <a:ext cx="2609304" cy="523220"/>
              </a:xfrm>
              <a:prstGeom prst="rect">
                <a:avLst/>
              </a:prstGeom>
              <a:blipFill>
                <a:blip r:embed="rId2"/>
                <a:stretch>
                  <a:fillRect l="-4907" t="-11628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立方體 2">
            <a:extLst>
              <a:ext uri="{FF2B5EF4-FFF2-40B4-BE49-F238E27FC236}">
                <a16:creationId xmlns:a16="http://schemas.microsoft.com/office/drawing/2014/main" id="{FE8991A5-471F-3D2A-B5C6-6AD11D679F7C}"/>
              </a:ext>
            </a:extLst>
          </p:cNvPr>
          <p:cNvSpPr/>
          <p:nvPr/>
        </p:nvSpPr>
        <p:spPr>
          <a:xfrm>
            <a:off x="1073409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立方體 20">
            <a:extLst>
              <a:ext uri="{FF2B5EF4-FFF2-40B4-BE49-F238E27FC236}">
                <a16:creationId xmlns:a16="http://schemas.microsoft.com/office/drawing/2014/main" id="{0DE07560-2C15-9B40-B427-517C030B8D71}"/>
              </a:ext>
            </a:extLst>
          </p:cNvPr>
          <p:cNvSpPr/>
          <p:nvPr/>
        </p:nvSpPr>
        <p:spPr>
          <a:xfrm>
            <a:off x="2107601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2" name="立方體 21">
            <a:extLst>
              <a:ext uri="{FF2B5EF4-FFF2-40B4-BE49-F238E27FC236}">
                <a16:creationId xmlns:a16="http://schemas.microsoft.com/office/drawing/2014/main" id="{F8FFF6EB-E67B-D019-67E6-350ECB0E9CB3}"/>
              </a:ext>
            </a:extLst>
          </p:cNvPr>
          <p:cNvSpPr/>
          <p:nvPr/>
        </p:nvSpPr>
        <p:spPr>
          <a:xfrm>
            <a:off x="3130620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4" name="立方體 23">
            <a:extLst>
              <a:ext uri="{FF2B5EF4-FFF2-40B4-BE49-F238E27FC236}">
                <a16:creationId xmlns:a16="http://schemas.microsoft.com/office/drawing/2014/main" id="{903848D5-B25C-2125-C57D-DC95E3E08EDF}"/>
              </a:ext>
            </a:extLst>
          </p:cNvPr>
          <p:cNvSpPr/>
          <p:nvPr/>
        </p:nvSpPr>
        <p:spPr>
          <a:xfrm>
            <a:off x="1073409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5" name="立方體 24">
            <a:extLst>
              <a:ext uri="{FF2B5EF4-FFF2-40B4-BE49-F238E27FC236}">
                <a16:creationId xmlns:a16="http://schemas.microsoft.com/office/drawing/2014/main" id="{8DD5E7D8-705E-DC15-CBF3-7014489B4E5B}"/>
              </a:ext>
            </a:extLst>
          </p:cNvPr>
          <p:cNvSpPr/>
          <p:nvPr/>
        </p:nvSpPr>
        <p:spPr>
          <a:xfrm>
            <a:off x="2107601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7" name="立方體 26">
            <a:extLst>
              <a:ext uri="{FF2B5EF4-FFF2-40B4-BE49-F238E27FC236}">
                <a16:creationId xmlns:a16="http://schemas.microsoft.com/office/drawing/2014/main" id="{A3B23464-5EE2-E805-3394-15CA19A27A86}"/>
              </a:ext>
            </a:extLst>
          </p:cNvPr>
          <p:cNvSpPr/>
          <p:nvPr/>
        </p:nvSpPr>
        <p:spPr>
          <a:xfrm>
            <a:off x="3130620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8" name="立方體 27">
            <a:extLst>
              <a:ext uri="{FF2B5EF4-FFF2-40B4-BE49-F238E27FC236}">
                <a16:creationId xmlns:a16="http://schemas.microsoft.com/office/drawing/2014/main" id="{007A557D-B5C4-107B-CC20-1C402E3FA37B}"/>
              </a:ext>
            </a:extLst>
          </p:cNvPr>
          <p:cNvSpPr/>
          <p:nvPr/>
        </p:nvSpPr>
        <p:spPr>
          <a:xfrm>
            <a:off x="1073409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29" name="立方體 28">
            <a:extLst>
              <a:ext uri="{FF2B5EF4-FFF2-40B4-BE49-F238E27FC236}">
                <a16:creationId xmlns:a16="http://schemas.microsoft.com/office/drawing/2014/main" id="{C0B3E1FC-5476-2093-69BD-1F4F83D73A76}"/>
              </a:ext>
            </a:extLst>
          </p:cNvPr>
          <p:cNvSpPr/>
          <p:nvPr/>
        </p:nvSpPr>
        <p:spPr>
          <a:xfrm>
            <a:off x="2107601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0" name="立方體 29">
            <a:extLst>
              <a:ext uri="{FF2B5EF4-FFF2-40B4-BE49-F238E27FC236}">
                <a16:creationId xmlns:a16="http://schemas.microsoft.com/office/drawing/2014/main" id="{42858853-F1BD-D7B0-B4E0-C058BF4189A4}"/>
              </a:ext>
            </a:extLst>
          </p:cNvPr>
          <p:cNvSpPr/>
          <p:nvPr/>
        </p:nvSpPr>
        <p:spPr>
          <a:xfrm>
            <a:off x="3130620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9" name="立方體 38">
            <a:extLst>
              <a:ext uri="{FF2B5EF4-FFF2-40B4-BE49-F238E27FC236}">
                <a16:creationId xmlns:a16="http://schemas.microsoft.com/office/drawing/2014/main" id="{1DD9366C-1AEC-51F4-A9F8-A70657BF2186}"/>
              </a:ext>
            </a:extLst>
          </p:cNvPr>
          <p:cNvSpPr/>
          <p:nvPr/>
        </p:nvSpPr>
        <p:spPr>
          <a:xfrm>
            <a:off x="7162004" y="1453275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1" name="立方體 40">
            <a:extLst>
              <a:ext uri="{FF2B5EF4-FFF2-40B4-BE49-F238E27FC236}">
                <a16:creationId xmlns:a16="http://schemas.microsoft.com/office/drawing/2014/main" id="{C2A3A495-E984-2C70-35BE-D4EE21DF9CA3}"/>
              </a:ext>
            </a:extLst>
          </p:cNvPr>
          <p:cNvSpPr/>
          <p:nvPr/>
        </p:nvSpPr>
        <p:spPr>
          <a:xfrm>
            <a:off x="8196196" y="1453275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2" name="立方體 41">
            <a:extLst>
              <a:ext uri="{FF2B5EF4-FFF2-40B4-BE49-F238E27FC236}">
                <a16:creationId xmlns:a16="http://schemas.microsoft.com/office/drawing/2014/main" id="{CD941899-3943-0374-15FB-3D0D74D3BA73}"/>
              </a:ext>
            </a:extLst>
          </p:cNvPr>
          <p:cNvSpPr/>
          <p:nvPr/>
        </p:nvSpPr>
        <p:spPr>
          <a:xfrm>
            <a:off x="9219215" y="1453275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" name="立方體 13">
            <a:extLst>
              <a:ext uri="{FF2B5EF4-FFF2-40B4-BE49-F238E27FC236}">
                <a16:creationId xmlns:a16="http://schemas.microsoft.com/office/drawing/2014/main" id="{3C1772AE-FFF2-1127-6733-F38751117516}"/>
              </a:ext>
            </a:extLst>
          </p:cNvPr>
          <p:cNvSpPr/>
          <p:nvPr/>
        </p:nvSpPr>
        <p:spPr>
          <a:xfrm>
            <a:off x="7162004" y="2743102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18" name="立方體 17">
            <a:extLst>
              <a:ext uri="{FF2B5EF4-FFF2-40B4-BE49-F238E27FC236}">
                <a16:creationId xmlns:a16="http://schemas.microsoft.com/office/drawing/2014/main" id="{453D32C4-6E83-AAA5-677A-D18CD3332DC2}"/>
              </a:ext>
            </a:extLst>
          </p:cNvPr>
          <p:cNvSpPr/>
          <p:nvPr/>
        </p:nvSpPr>
        <p:spPr>
          <a:xfrm>
            <a:off x="8196196" y="2743102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2" name="立方體 31">
            <a:extLst>
              <a:ext uri="{FF2B5EF4-FFF2-40B4-BE49-F238E27FC236}">
                <a16:creationId xmlns:a16="http://schemas.microsoft.com/office/drawing/2014/main" id="{9FA01D02-8563-D905-21FE-569C0B6B9874}"/>
              </a:ext>
            </a:extLst>
          </p:cNvPr>
          <p:cNvSpPr/>
          <p:nvPr/>
        </p:nvSpPr>
        <p:spPr>
          <a:xfrm>
            <a:off x="9219215" y="2743102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3" name="立方體 32">
            <a:extLst>
              <a:ext uri="{FF2B5EF4-FFF2-40B4-BE49-F238E27FC236}">
                <a16:creationId xmlns:a16="http://schemas.microsoft.com/office/drawing/2014/main" id="{5ED5F4C8-A246-FDB3-6D1B-8CA832CE2D60}"/>
              </a:ext>
            </a:extLst>
          </p:cNvPr>
          <p:cNvSpPr/>
          <p:nvPr/>
        </p:nvSpPr>
        <p:spPr>
          <a:xfrm>
            <a:off x="7162004" y="3892657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5" name="立方體 34">
            <a:extLst>
              <a:ext uri="{FF2B5EF4-FFF2-40B4-BE49-F238E27FC236}">
                <a16:creationId xmlns:a16="http://schemas.microsoft.com/office/drawing/2014/main" id="{0B0445EA-ABC9-E335-6619-D799BCA90C9E}"/>
              </a:ext>
            </a:extLst>
          </p:cNvPr>
          <p:cNvSpPr/>
          <p:nvPr/>
        </p:nvSpPr>
        <p:spPr>
          <a:xfrm>
            <a:off x="8196196" y="3892657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6" name="立方體 35">
            <a:extLst>
              <a:ext uri="{FF2B5EF4-FFF2-40B4-BE49-F238E27FC236}">
                <a16:creationId xmlns:a16="http://schemas.microsoft.com/office/drawing/2014/main" id="{3FE13614-DD37-9A3D-BC8D-F2681EFDF2C8}"/>
              </a:ext>
            </a:extLst>
          </p:cNvPr>
          <p:cNvSpPr/>
          <p:nvPr/>
        </p:nvSpPr>
        <p:spPr>
          <a:xfrm>
            <a:off x="9219215" y="3892657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8" name="立方體 37">
            <a:extLst>
              <a:ext uri="{FF2B5EF4-FFF2-40B4-BE49-F238E27FC236}">
                <a16:creationId xmlns:a16="http://schemas.microsoft.com/office/drawing/2014/main" id="{4E93E1E6-0231-81AE-5BDE-0D4B4E256E23}"/>
              </a:ext>
            </a:extLst>
          </p:cNvPr>
          <p:cNvSpPr/>
          <p:nvPr/>
        </p:nvSpPr>
        <p:spPr>
          <a:xfrm>
            <a:off x="7162004" y="5129156"/>
            <a:ext cx="798114" cy="758647"/>
          </a:xfrm>
          <a:prstGeom prst="cub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7030A0"/>
                </a:solidFill>
              </a:rPr>
              <a:t>1’</a:t>
            </a:r>
            <a:endParaRPr lang="zh-TW" altLang="en-US" sz="4000" b="1" dirty="0">
              <a:solidFill>
                <a:srgbClr val="7030A0"/>
              </a:solidFill>
            </a:endParaRPr>
          </a:p>
        </p:txBody>
      </p:sp>
      <p:sp>
        <p:nvSpPr>
          <p:cNvPr id="44" name="立方體 43">
            <a:extLst>
              <a:ext uri="{FF2B5EF4-FFF2-40B4-BE49-F238E27FC236}">
                <a16:creationId xmlns:a16="http://schemas.microsoft.com/office/drawing/2014/main" id="{1151A38B-BBB5-F087-84B6-3E95F2055EF7}"/>
              </a:ext>
            </a:extLst>
          </p:cNvPr>
          <p:cNvSpPr/>
          <p:nvPr/>
        </p:nvSpPr>
        <p:spPr>
          <a:xfrm>
            <a:off x="8196196" y="5129156"/>
            <a:ext cx="798114" cy="758647"/>
          </a:xfrm>
          <a:prstGeom prst="cub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7030A0"/>
                </a:solidFill>
              </a:rPr>
              <a:t>2’</a:t>
            </a:r>
            <a:endParaRPr lang="zh-TW" altLang="en-US" sz="4000" b="1" dirty="0">
              <a:solidFill>
                <a:srgbClr val="7030A0"/>
              </a:solidFill>
            </a:endParaRPr>
          </a:p>
        </p:txBody>
      </p:sp>
      <p:sp>
        <p:nvSpPr>
          <p:cNvPr id="45" name="立方體 44">
            <a:extLst>
              <a:ext uri="{FF2B5EF4-FFF2-40B4-BE49-F238E27FC236}">
                <a16:creationId xmlns:a16="http://schemas.microsoft.com/office/drawing/2014/main" id="{C7AE861A-43D3-BA6E-541B-E27A3D5C432B}"/>
              </a:ext>
            </a:extLst>
          </p:cNvPr>
          <p:cNvSpPr/>
          <p:nvPr/>
        </p:nvSpPr>
        <p:spPr>
          <a:xfrm>
            <a:off x="9219215" y="5129156"/>
            <a:ext cx="798114" cy="758647"/>
          </a:xfrm>
          <a:prstGeom prst="cub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7030A0"/>
                </a:solidFill>
              </a:rPr>
              <a:t>3’</a:t>
            </a:r>
            <a:endParaRPr lang="zh-TW" altLang="en-US" sz="4000" b="1" dirty="0">
              <a:solidFill>
                <a:srgbClr val="7030A0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0EC06D5-9E20-E468-5CF6-8F3E0ECCE22D}"/>
              </a:ext>
            </a:extLst>
          </p:cNvPr>
          <p:cNvSpPr/>
          <p:nvPr/>
        </p:nvSpPr>
        <p:spPr>
          <a:xfrm>
            <a:off x="704850" y="1828727"/>
            <a:ext cx="3383445" cy="111724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A1C7D27-8381-B26D-FA22-48B13445B8EA}"/>
              </a:ext>
            </a:extLst>
          </p:cNvPr>
          <p:cNvSpPr txBox="1"/>
          <p:nvPr/>
        </p:nvSpPr>
        <p:spPr>
          <a:xfrm>
            <a:off x="1003968" y="5963105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ym typeface="Wingdings" panose="05000000000000000000" pitchFamily="2" charset="2"/>
              </a:rPr>
              <a:t>(B, C, T)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ym typeface="Wingdings" panose="05000000000000000000" pitchFamily="2" charset="2"/>
              </a:rPr>
              <a:t> (B, C, T)</a:t>
            </a:r>
          </a:p>
          <a:p>
            <a:r>
              <a:rPr lang="en-US" altLang="zh-TW" sz="2400" dirty="0">
                <a:sym typeface="Wingdings" panose="05000000000000000000" pitchFamily="2" charset="2"/>
              </a:rPr>
              <a:t>       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 z-score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54" name="箭號: 向下 53">
            <a:extLst>
              <a:ext uri="{FF2B5EF4-FFF2-40B4-BE49-F238E27FC236}">
                <a16:creationId xmlns:a16="http://schemas.microsoft.com/office/drawing/2014/main" id="{83D31D38-E388-261C-8F88-7F1DBEAB0F06}"/>
              </a:ext>
            </a:extLst>
          </p:cNvPr>
          <p:cNvSpPr/>
          <p:nvPr/>
        </p:nvSpPr>
        <p:spPr>
          <a:xfrm rot="10800000">
            <a:off x="1561520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71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51" grpId="0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DD203-9828-CC47-A01F-5256D0BC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Instance </a:t>
            </a:r>
            <a:r>
              <a:rPr lang="en-US" altLang="zh-TW" dirty="0">
                <a:sym typeface="Wingdings" panose="05000000000000000000" pitchFamily="2" charset="2"/>
              </a:rPr>
              <a:t>Normalization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B4DBDC-6D6B-2F62-1466-431ECDD1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D13B69BD-DBE0-2B21-CAD1-77E700E03C41}"/>
              </a:ext>
            </a:extLst>
          </p:cNvPr>
          <p:cNvSpPr/>
          <p:nvPr/>
        </p:nvSpPr>
        <p:spPr>
          <a:xfrm>
            <a:off x="878186" y="5069940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51C67B0F-3CCF-925E-D9C2-1A618B8A0D5E}"/>
              </a:ext>
            </a:extLst>
          </p:cNvPr>
          <p:cNvSpPr/>
          <p:nvPr/>
        </p:nvSpPr>
        <p:spPr>
          <a:xfrm>
            <a:off x="878187" y="3662984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7A6C0FC-BC58-AC2D-AD9B-4837DDAF6CA8}"/>
              </a:ext>
            </a:extLst>
          </p:cNvPr>
          <p:cNvSpPr/>
          <p:nvPr/>
        </p:nvSpPr>
        <p:spPr>
          <a:xfrm>
            <a:off x="869133" y="2243479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A2C7AF06-613A-608E-52ED-9F215FEC8845}"/>
              </a:ext>
            </a:extLst>
          </p:cNvPr>
          <p:cNvGrpSpPr/>
          <p:nvPr/>
        </p:nvGrpSpPr>
        <p:grpSpPr>
          <a:xfrm>
            <a:off x="4212238" y="1670457"/>
            <a:ext cx="2530308" cy="4213462"/>
            <a:chOff x="4212238" y="1670457"/>
            <a:chExt cx="2530308" cy="4213462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1899D22-62A3-BF79-5257-E54E25CE1B21}"/>
                </a:ext>
              </a:extLst>
            </p:cNvPr>
            <p:cNvSpPr/>
            <p:nvPr/>
          </p:nvSpPr>
          <p:spPr>
            <a:xfrm>
              <a:off x="4212238" y="1992596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99C9F30-421F-E769-4573-0D3691535E9A}"/>
                </a:ext>
              </a:extLst>
            </p:cNvPr>
            <p:cNvSpPr/>
            <p:nvPr/>
          </p:nvSpPr>
          <p:spPr>
            <a:xfrm>
              <a:off x="4212238" y="3429000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C4DDDDF-D867-4016-8C07-2111EE472C3A}"/>
                </a:ext>
              </a:extLst>
            </p:cNvPr>
            <p:cNvSpPr/>
            <p:nvPr/>
          </p:nvSpPr>
          <p:spPr>
            <a:xfrm>
              <a:off x="4212238" y="4865404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A37BDA7-2546-36D1-9B7C-884DBB409B48}"/>
                </a:ext>
              </a:extLst>
            </p:cNvPr>
            <p:cNvSpPr/>
            <p:nvPr/>
          </p:nvSpPr>
          <p:spPr>
            <a:xfrm>
              <a:off x="6052332" y="5204909"/>
              <a:ext cx="679010" cy="679010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9D26616C-EFEE-A3F2-29BB-5094872C1CED}"/>
                </a:ext>
              </a:extLst>
            </p:cNvPr>
            <p:cNvSpPr/>
            <p:nvPr/>
          </p:nvSpPr>
          <p:spPr>
            <a:xfrm>
              <a:off x="6052332" y="4003694"/>
              <a:ext cx="679010" cy="679010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A0BBAD79-00E8-637D-C9ED-073AA1C96625}"/>
                </a:ext>
              </a:extLst>
            </p:cNvPr>
            <p:cNvSpPr/>
            <p:nvPr/>
          </p:nvSpPr>
          <p:spPr>
            <a:xfrm>
              <a:off x="6063536" y="2854306"/>
              <a:ext cx="679010" cy="679010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4E38AEC-548E-614C-F18D-1915DD052A2A}"/>
                </a:ext>
              </a:extLst>
            </p:cNvPr>
            <p:cNvSpPr/>
            <p:nvPr/>
          </p:nvSpPr>
          <p:spPr>
            <a:xfrm>
              <a:off x="6063536" y="1670457"/>
              <a:ext cx="679010" cy="679010"/>
            </a:xfrm>
            <a:prstGeom prst="ellipse">
              <a:avLst/>
            </a:prstGeom>
            <a:solidFill>
              <a:schemeClr val="accent6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EBDF588F-A6E1-42D4-19AB-4CEC6C2B8AD9}"/>
                </a:ext>
              </a:extLst>
            </p:cNvPr>
            <p:cNvCxnSpPr>
              <a:stCxn id="10" idx="6"/>
              <a:endCxn id="17" idx="2"/>
            </p:cNvCxnSpPr>
            <p:nvPr/>
          </p:nvCxnSpPr>
          <p:spPr>
            <a:xfrm flipV="1">
              <a:off x="4891248" y="2009962"/>
              <a:ext cx="1172288" cy="3221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6F308E6-A675-E065-85E7-6BB77F85F7E2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4891248" y="2332101"/>
              <a:ext cx="1172288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7C5F7CD-674F-6461-95B9-442DF47490AF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4891248" y="2332101"/>
              <a:ext cx="1161084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19DBF6B-17D9-67BC-6657-5938E5D4827C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>
              <a:off x="4891248" y="2332101"/>
              <a:ext cx="1260523" cy="29722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D75F8713-8568-DEA5-60DD-D4E5F7DEDF97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 flipV="1">
              <a:off x="4891248" y="2009962"/>
              <a:ext cx="1172288" cy="17585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F764722-B8D1-AF14-5AF3-476669C39210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4891248" y="2009962"/>
              <a:ext cx="1172288" cy="31949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735DB2D-A50E-D333-4133-0ABE36386E5D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4891248" y="3193811"/>
              <a:ext cx="1172288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82C2C33B-5B3B-2001-55B9-DD9E1E800701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>
              <a:off x="4891248" y="3768505"/>
              <a:ext cx="1161084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39EF90A-C40F-2028-1251-7479C028A59D}"/>
                </a:ext>
              </a:extLst>
            </p:cNvPr>
            <p:cNvCxnSpPr>
              <a:cxnSpLocks/>
              <a:stCxn id="11" idx="6"/>
              <a:endCxn id="13" idx="1"/>
            </p:cNvCxnSpPr>
            <p:nvPr/>
          </p:nvCxnSpPr>
          <p:spPr>
            <a:xfrm>
              <a:off x="4891248" y="3768505"/>
              <a:ext cx="1260523" cy="1535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DFB090F-7007-E84A-12F2-AB88DE558985}"/>
                </a:ext>
              </a:extLst>
            </p:cNvPr>
            <p:cNvCxnSpPr>
              <a:cxnSpLocks/>
              <a:stCxn id="12" idx="6"/>
              <a:endCxn id="13" idx="1"/>
            </p:cNvCxnSpPr>
            <p:nvPr/>
          </p:nvCxnSpPr>
          <p:spPr>
            <a:xfrm>
              <a:off x="4891248" y="5204909"/>
              <a:ext cx="1260523" cy="994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E54A7FF7-B465-963B-8B1D-2C125217397B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4891248" y="4343199"/>
              <a:ext cx="1161084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F3B863DC-03DB-D3AA-1B2C-F3823879D7B8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4891248" y="3193811"/>
              <a:ext cx="1172288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72967CB1-DA5D-BDA6-C030-67D15849AC52}"/>
              </a:ext>
            </a:extLst>
          </p:cNvPr>
          <p:cNvSpPr txBox="1"/>
          <p:nvPr/>
        </p:nvSpPr>
        <p:spPr>
          <a:xfrm>
            <a:off x="3920151" y="145939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Input layer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8CE2028-7C9A-A906-6ADD-00C1C5226516}"/>
              </a:ext>
            </a:extLst>
          </p:cNvPr>
          <p:cNvSpPr txBox="1"/>
          <p:nvPr/>
        </p:nvSpPr>
        <p:spPr>
          <a:xfrm>
            <a:off x="5617332" y="116627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45B69"/>
                </a:solidFill>
              </a:rPr>
              <a:t>Hidden layer</a:t>
            </a:r>
            <a:endParaRPr lang="zh-TW" altLang="en-US" dirty="0">
              <a:solidFill>
                <a:srgbClr val="F45B69"/>
              </a:solidFill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4AC74B02-0F14-E52A-8AC9-299C73076D4E}"/>
              </a:ext>
            </a:extLst>
          </p:cNvPr>
          <p:cNvSpPr/>
          <p:nvPr/>
        </p:nvSpPr>
        <p:spPr>
          <a:xfrm>
            <a:off x="6949147" y="4210944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A10A0A4-2C05-549B-FA4C-9E43B6B1F541}"/>
              </a:ext>
            </a:extLst>
          </p:cNvPr>
          <p:cNvSpPr/>
          <p:nvPr/>
        </p:nvSpPr>
        <p:spPr>
          <a:xfrm>
            <a:off x="6949148" y="3003166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2570C91F-61D7-E628-57F3-17F2EE3A0CC3}"/>
              </a:ext>
            </a:extLst>
          </p:cNvPr>
          <p:cNvSpPr/>
          <p:nvPr/>
        </p:nvSpPr>
        <p:spPr>
          <a:xfrm>
            <a:off x="6940094" y="1773778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手繪多邊形: 圖案 78">
            <a:extLst>
              <a:ext uri="{FF2B5EF4-FFF2-40B4-BE49-F238E27FC236}">
                <a16:creationId xmlns:a16="http://schemas.microsoft.com/office/drawing/2014/main" id="{52523658-BFEC-9434-36BB-47F9183EB0A2}"/>
              </a:ext>
            </a:extLst>
          </p:cNvPr>
          <p:cNvSpPr/>
          <p:nvPr/>
        </p:nvSpPr>
        <p:spPr>
          <a:xfrm>
            <a:off x="6940094" y="5368713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6F910A32-F182-3D09-ACC3-D10B77A60679}"/>
                  </a:ext>
                </a:extLst>
              </p:cNvPr>
              <p:cNvSpPr txBox="1"/>
              <p:nvPr/>
            </p:nvSpPr>
            <p:spPr>
              <a:xfrm>
                <a:off x="7389119" y="854753"/>
                <a:ext cx="27952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0" dirty="0"/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6F910A32-F182-3D09-ACC3-D10B77A60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119" y="854753"/>
                <a:ext cx="2795252" cy="523220"/>
              </a:xfrm>
              <a:prstGeom prst="rect">
                <a:avLst/>
              </a:prstGeom>
              <a:blipFill>
                <a:blip r:embed="rId2"/>
                <a:stretch>
                  <a:fillRect l="-4357" t="-11628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立方體 2">
            <a:extLst>
              <a:ext uri="{FF2B5EF4-FFF2-40B4-BE49-F238E27FC236}">
                <a16:creationId xmlns:a16="http://schemas.microsoft.com/office/drawing/2014/main" id="{FE8991A5-471F-3D2A-B5C6-6AD11D679F7C}"/>
              </a:ext>
            </a:extLst>
          </p:cNvPr>
          <p:cNvSpPr/>
          <p:nvPr/>
        </p:nvSpPr>
        <p:spPr>
          <a:xfrm>
            <a:off x="1073409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立方體 20">
            <a:extLst>
              <a:ext uri="{FF2B5EF4-FFF2-40B4-BE49-F238E27FC236}">
                <a16:creationId xmlns:a16="http://schemas.microsoft.com/office/drawing/2014/main" id="{0DE07560-2C15-9B40-B427-517C030B8D71}"/>
              </a:ext>
            </a:extLst>
          </p:cNvPr>
          <p:cNvSpPr/>
          <p:nvPr/>
        </p:nvSpPr>
        <p:spPr>
          <a:xfrm>
            <a:off x="2107601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2" name="立方體 21">
            <a:extLst>
              <a:ext uri="{FF2B5EF4-FFF2-40B4-BE49-F238E27FC236}">
                <a16:creationId xmlns:a16="http://schemas.microsoft.com/office/drawing/2014/main" id="{F8FFF6EB-E67B-D019-67E6-350ECB0E9CB3}"/>
              </a:ext>
            </a:extLst>
          </p:cNvPr>
          <p:cNvSpPr/>
          <p:nvPr/>
        </p:nvSpPr>
        <p:spPr>
          <a:xfrm>
            <a:off x="3130620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4" name="立方體 23">
            <a:extLst>
              <a:ext uri="{FF2B5EF4-FFF2-40B4-BE49-F238E27FC236}">
                <a16:creationId xmlns:a16="http://schemas.microsoft.com/office/drawing/2014/main" id="{903848D5-B25C-2125-C57D-DC95E3E08EDF}"/>
              </a:ext>
            </a:extLst>
          </p:cNvPr>
          <p:cNvSpPr/>
          <p:nvPr/>
        </p:nvSpPr>
        <p:spPr>
          <a:xfrm>
            <a:off x="1073409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5" name="立方體 24">
            <a:extLst>
              <a:ext uri="{FF2B5EF4-FFF2-40B4-BE49-F238E27FC236}">
                <a16:creationId xmlns:a16="http://schemas.microsoft.com/office/drawing/2014/main" id="{8DD5E7D8-705E-DC15-CBF3-7014489B4E5B}"/>
              </a:ext>
            </a:extLst>
          </p:cNvPr>
          <p:cNvSpPr/>
          <p:nvPr/>
        </p:nvSpPr>
        <p:spPr>
          <a:xfrm>
            <a:off x="2107601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7" name="立方體 26">
            <a:extLst>
              <a:ext uri="{FF2B5EF4-FFF2-40B4-BE49-F238E27FC236}">
                <a16:creationId xmlns:a16="http://schemas.microsoft.com/office/drawing/2014/main" id="{A3B23464-5EE2-E805-3394-15CA19A27A86}"/>
              </a:ext>
            </a:extLst>
          </p:cNvPr>
          <p:cNvSpPr/>
          <p:nvPr/>
        </p:nvSpPr>
        <p:spPr>
          <a:xfrm>
            <a:off x="3130620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8" name="立方體 27">
            <a:extLst>
              <a:ext uri="{FF2B5EF4-FFF2-40B4-BE49-F238E27FC236}">
                <a16:creationId xmlns:a16="http://schemas.microsoft.com/office/drawing/2014/main" id="{007A557D-B5C4-107B-CC20-1C402E3FA37B}"/>
              </a:ext>
            </a:extLst>
          </p:cNvPr>
          <p:cNvSpPr/>
          <p:nvPr/>
        </p:nvSpPr>
        <p:spPr>
          <a:xfrm>
            <a:off x="1073409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29" name="立方體 28">
            <a:extLst>
              <a:ext uri="{FF2B5EF4-FFF2-40B4-BE49-F238E27FC236}">
                <a16:creationId xmlns:a16="http://schemas.microsoft.com/office/drawing/2014/main" id="{C0B3E1FC-5476-2093-69BD-1F4F83D73A76}"/>
              </a:ext>
            </a:extLst>
          </p:cNvPr>
          <p:cNvSpPr/>
          <p:nvPr/>
        </p:nvSpPr>
        <p:spPr>
          <a:xfrm>
            <a:off x="2107601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0" name="立方體 29">
            <a:extLst>
              <a:ext uri="{FF2B5EF4-FFF2-40B4-BE49-F238E27FC236}">
                <a16:creationId xmlns:a16="http://schemas.microsoft.com/office/drawing/2014/main" id="{42858853-F1BD-D7B0-B4E0-C058BF4189A4}"/>
              </a:ext>
            </a:extLst>
          </p:cNvPr>
          <p:cNvSpPr/>
          <p:nvPr/>
        </p:nvSpPr>
        <p:spPr>
          <a:xfrm>
            <a:off x="3130620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9" name="立方體 38">
            <a:extLst>
              <a:ext uri="{FF2B5EF4-FFF2-40B4-BE49-F238E27FC236}">
                <a16:creationId xmlns:a16="http://schemas.microsoft.com/office/drawing/2014/main" id="{1DD9366C-1AEC-51F4-A9F8-A70657BF2186}"/>
              </a:ext>
            </a:extLst>
          </p:cNvPr>
          <p:cNvSpPr/>
          <p:nvPr/>
        </p:nvSpPr>
        <p:spPr>
          <a:xfrm>
            <a:off x="7162004" y="1453275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1" name="立方體 40">
            <a:extLst>
              <a:ext uri="{FF2B5EF4-FFF2-40B4-BE49-F238E27FC236}">
                <a16:creationId xmlns:a16="http://schemas.microsoft.com/office/drawing/2014/main" id="{C2A3A495-E984-2C70-35BE-D4EE21DF9CA3}"/>
              </a:ext>
            </a:extLst>
          </p:cNvPr>
          <p:cNvSpPr/>
          <p:nvPr/>
        </p:nvSpPr>
        <p:spPr>
          <a:xfrm>
            <a:off x="8196196" y="1453275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2" name="立方體 41">
            <a:extLst>
              <a:ext uri="{FF2B5EF4-FFF2-40B4-BE49-F238E27FC236}">
                <a16:creationId xmlns:a16="http://schemas.microsoft.com/office/drawing/2014/main" id="{CD941899-3943-0374-15FB-3D0D74D3BA73}"/>
              </a:ext>
            </a:extLst>
          </p:cNvPr>
          <p:cNvSpPr/>
          <p:nvPr/>
        </p:nvSpPr>
        <p:spPr>
          <a:xfrm>
            <a:off x="9219215" y="1453275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" name="立方體 13">
            <a:extLst>
              <a:ext uri="{FF2B5EF4-FFF2-40B4-BE49-F238E27FC236}">
                <a16:creationId xmlns:a16="http://schemas.microsoft.com/office/drawing/2014/main" id="{3C1772AE-FFF2-1127-6733-F38751117516}"/>
              </a:ext>
            </a:extLst>
          </p:cNvPr>
          <p:cNvSpPr/>
          <p:nvPr/>
        </p:nvSpPr>
        <p:spPr>
          <a:xfrm>
            <a:off x="7162004" y="2743102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18" name="立方體 17">
            <a:extLst>
              <a:ext uri="{FF2B5EF4-FFF2-40B4-BE49-F238E27FC236}">
                <a16:creationId xmlns:a16="http://schemas.microsoft.com/office/drawing/2014/main" id="{453D32C4-6E83-AAA5-677A-D18CD3332DC2}"/>
              </a:ext>
            </a:extLst>
          </p:cNvPr>
          <p:cNvSpPr/>
          <p:nvPr/>
        </p:nvSpPr>
        <p:spPr>
          <a:xfrm>
            <a:off x="8196196" y="2743102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2" name="立方體 31">
            <a:extLst>
              <a:ext uri="{FF2B5EF4-FFF2-40B4-BE49-F238E27FC236}">
                <a16:creationId xmlns:a16="http://schemas.microsoft.com/office/drawing/2014/main" id="{9FA01D02-8563-D905-21FE-569C0B6B9874}"/>
              </a:ext>
            </a:extLst>
          </p:cNvPr>
          <p:cNvSpPr/>
          <p:nvPr/>
        </p:nvSpPr>
        <p:spPr>
          <a:xfrm>
            <a:off x="9219215" y="2743102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3" name="立方體 32">
            <a:extLst>
              <a:ext uri="{FF2B5EF4-FFF2-40B4-BE49-F238E27FC236}">
                <a16:creationId xmlns:a16="http://schemas.microsoft.com/office/drawing/2014/main" id="{5ED5F4C8-A246-FDB3-6D1B-8CA832CE2D60}"/>
              </a:ext>
            </a:extLst>
          </p:cNvPr>
          <p:cNvSpPr/>
          <p:nvPr/>
        </p:nvSpPr>
        <p:spPr>
          <a:xfrm>
            <a:off x="7162004" y="3892657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5" name="立方體 34">
            <a:extLst>
              <a:ext uri="{FF2B5EF4-FFF2-40B4-BE49-F238E27FC236}">
                <a16:creationId xmlns:a16="http://schemas.microsoft.com/office/drawing/2014/main" id="{0B0445EA-ABC9-E335-6619-D799BCA90C9E}"/>
              </a:ext>
            </a:extLst>
          </p:cNvPr>
          <p:cNvSpPr/>
          <p:nvPr/>
        </p:nvSpPr>
        <p:spPr>
          <a:xfrm>
            <a:off x="8196196" y="3892657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6" name="立方體 35">
            <a:extLst>
              <a:ext uri="{FF2B5EF4-FFF2-40B4-BE49-F238E27FC236}">
                <a16:creationId xmlns:a16="http://schemas.microsoft.com/office/drawing/2014/main" id="{3FE13614-DD37-9A3D-BC8D-F2681EFDF2C8}"/>
              </a:ext>
            </a:extLst>
          </p:cNvPr>
          <p:cNvSpPr/>
          <p:nvPr/>
        </p:nvSpPr>
        <p:spPr>
          <a:xfrm>
            <a:off x="9219215" y="3892657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8" name="立方體 37">
            <a:extLst>
              <a:ext uri="{FF2B5EF4-FFF2-40B4-BE49-F238E27FC236}">
                <a16:creationId xmlns:a16="http://schemas.microsoft.com/office/drawing/2014/main" id="{4E93E1E6-0231-81AE-5BDE-0D4B4E256E23}"/>
              </a:ext>
            </a:extLst>
          </p:cNvPr>
          <p:cNvSpPr/>
          <p:nvPr/>
        </p:nvSpPr>
        <p:spPr>
          <a:xfrm>
            <a:off x="7162004" y="5129156"/>
            <a:ext cx="798114" cy="758647"/>
          </a:xfrm>
          <a:prstGeom prst="cub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7030A0"/>
                </a:solidFill>
              </a:rPr>
              <a:t>1’</a:t>
            </a:r>
            <a:endParaRPr lang="zh-TW" altLang="en-US" sz="4000" b="1" dirty="0">
              <a:solidFill>
                <a:srgbClr val="7030A0"/>
              </a:solidFill>
            </a:endParaRPr>
          </a:p>
        </p:txBody>
      </p:sp>
      <p:sp>
        <p:nvSpPr>
          <p:cNvPr id="44" name="立方體 43">
            <a:extLst>
              <a:ext uri="{FF2B5EF4-FFF2-40B4-BE49-F238E27FC236}">
                <a16:creationId xmlns:a16="http://schemas.microsoft.com/office/drawing/2014/main" id="{1151A38B-BBB5-F087-84B6-3E95F2055EF7}"/>
              </a:ext>
            </a:extLst>
          </p:cNvPr>
          <p:cNvSpPr/>
          <p:nvPr/>
        </p:nvSpPr>
        <p:spPr>
          <a:xfrm>
            <a:off x="8196196" y="5129156"/>
            <a:ext cx="798114" cy="758647"/>
          </a:xfrm>
          <a:prstGeom prst="cub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7030A0"/>
                </a:solidFill>
              </a:rPr>
              <a:t>2’</a:t>
            </a:r>
            <a:endParaRPr lang="zh-TW" altLang="en-US" sz="4000" b="1" dirty="0">
              <a:solidFill>
                <a:srgbClr val="7030A0"/>
              </a:solidFill>
            </a:endParaRPr>
          </a:p>
        </p:txBody>
      </p:sp>
      <p:sp>
        <p:nvSpPr>
          <p:cNvPr id="45" name="立方體 44">
            <a:extLst>
              <a:ext uri="{FF2B5EF4-FFF2-40B4-BE49-F238E27FC236}">
                <a16:creationId xmlns:a16="http://schemas.microsoft.com/office/drawing/2014/main" id="{C7AE861A-43D3-BA6E-541B-E27A3D5C432B}"/>
              </a:ext>
            </a:extLst>
          </p:cNvPr>
          <p:cNvSpPr/>
          <p:nvPr/>
        </p:nvSpPr>
        <p:spPr>
          <a:xfrm>
            <a:off x="9219215" y="5129156"/>
            <a:ext cx="798114" cy="758647"/>
          </a:xfrm>
          <a:prstGeom prst="cub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7030A0"/>
                </a:solidFill>
              </a:rPr>
              <a:t>3’</a:t>
            </a:r>
            <a:endParaRPr lang="zh-TW" altLang="en-US" sz="4000" b="1" dirty="0">
              <a:solidFill>
                <a:srgbClr val="7030A0"/>
              </a:solidFill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DAA36849-6A19-817E-DE75-8458741C23EE}"/>
              </a:ext>
            </a:extLst>
          </p:cNvPr>
          <p:cNvSpPr/>
          <p:nvPr/>
        </p:nvSpPr>
        <p:spPr>
          <a:xfrm>
            <a:off x="7026050" y="1349520"/>
            <a:ext cx="1111254" cy="98734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F89F16B-B761-1BE9-0CA4-8238F4AB0BD3}"/>
              </a:ext>
            </a:extLst>
          </p:cNvPr>
          <p:cNvSpPr txBox="1"/>
          <p:nvPr/>
        </p:nvSpPr>
        <p:spPr>
          <a:xfrm>
            <a:off x="7096056" y="5963105"/>
            <a:ext cx="2916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ym typeface="Wingdings" panose="05000000000000000000" pitchFamily="2" charset="2"/>
              </a:rPr>
              <a:t>(B, C, T)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ym typeface="Wingdings" panose="05000000000000000000" pitchFamily="2" charset="2"/>
              </a:rPr>
              <a:t> (B, C, T)</a:t>
            </a:r>
          </a:p>
          <a:p>
            <a:r>
              <a:rPr lang="en-US" altLang="zh-TW" sz="2400" dirty="0">
                <a:sym typeface="Wingdings" panose="05000000000000000000" pitchFamily="2" charset="2"/>
              </a:rPr>
              <a:t>          </a:t>
            </a:r>
            <a:r>
              <a:rPr lang="en-US" altLang="zh-TW" sz="1100" dirty="0"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sym typeface="Wingdings" panose="05000000000000000000" pitchFamily="2" charset="2"/>
              </a:rPr>
              <a:t> 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 IN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48" name="箭號: 向下 47">
            <a:extLst>
              <a:ext uri="{FF2B5EF4-FFF2-40B4-BE49-F238E27FC236}">
                <a16:creationId xmlns:a16="http://schemas.microsoft.com/office/drawing/2014/main" id="{8164851B-E613-202A-7A8C-52B501D23A7A}"/>
              </a:ext>
            </a:extLst>
          </p:cNvPr>
          <p:cNvSpPr/>
          <p:nvPr/>
        </p:nvSpPr>
        <p:spPr>
          <a:xfrm rot="10800000">
            <a:off x="7276481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箭號: 向下 55">
            <a:extLst>
              <a:ext uri="{FF2B5EF4-FFF2-40B4-BE49-F238E27FC236}">
                <a16:creationId xmlns:a16="http://schemas.microsoft.com/office/drawing/2014/main" id="{8767EB08-B099-198B-AA54-F501FDFEF1E0}"/>
              </a:ext>
            </a:extLst>
          </p:cNvPr>
          <p:cNvSpPr/>
          <p:nvPr/>
        </p:nvSpPr>
        <p:spPr>
          <a:xfrm rot="10800000">
            <a:off x="7653608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95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4" grpId="0" animBg="1"/>
      <p:bldP spid="47" grpId="0"/>
      <p:bldP spid="48" grpId="0" animBg="1"/>
      <p:bldP spid="56" grpId="0" animBg="1"/>
    </p:bldLst>
  </p:timing>
</p:sld>
</file>

<file path=ppt/theme/theme1.xml><?xml version="1.0" encoding="utf-8"?>
<a:theme xmlns:a="http://schemas.openxmlformats.org/drawingml/2006/main" name="goedge2023">
  <a:themeElements>
    <a:clrScheme name="GoEdge">
      <a:dk1>
        <a:srgbClr val="006E85"/>
      </a:dk1>
      <a:lt1>
        <a:srgbClr val="FFFFFF"/>
      </a:lt1>
      <a:dk2>
        <a:srgbClr val="3C3744"/>
      </a:dk2>
      <a:lt2>
        <a:srgbClr val="F5F3D2"/>
      </a:lt2>
      <a:accent1>
        <a:srgbClr val="00B1C4"/>
      </a:accent1>
      <a:accent2>
        <a:srgbClr val="F5DE6F"/>
      </a:accent2>
      <a:accent3>
        <a:srgbClr val="BB7E5D"/>
      </a:accent3>
      <a:accent4>
        <a:srgbClr val="678D58"/>
      </a:accent4>
      <a:accent5>
        <a:srgbClr val="CBC5EA"/>
      </a:accent5>
      <a:accent6>
        <a:srgbClr val="F45B69"/>
      </a:accent6>
      <a:hlink>
        <a:srgbClr val="F60000"/>
      </a:hlink>
      <a:folHlink>
        <a:srgbClr val="05ACFF"/>
      </a:folHlink>
    </a:clrScheme>
    <a:fontScheme name="GoEdge">
      <a:majorFont>
        <a:latin typeface="jf-openhuninn-1.1"/>
        <a:ea typeface="jf-openhuninn-1.1"/>
        <a:cs typeface=""/>
      </a:majorFont>
      <a:minorFont>
        <a:latin typeface="jf-openhuninn-1.1"/>
        <a:ea typeface="jf-openhuninn-1.1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edge2023" id="{EE7AFC48-150F-4926-9EC9-006001C0E481}" vid="{8E05AF9C-5C3B-4D1B-873F-14BACABBD97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goedge2023</Template>
  <TotalTime>8435</TotalTime>
  <Words>612</Words>
  <Application>Microsoft Office PowerPoint</Application>
  <PresentationFormat>寬螢幕</PresentationFormat>
  <Paragraphs>158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jf-openhuninn-1.1</vt:lpstr>
      <vt:lpstr>Arial</vt:lpstr>
      <vt:lpstr>Calibri</vt:lpstr>
      <vt:lpstr>Cambria Math</vt:lpstr>
      <vt:lpstr>Lucida Console</vt:lpstr>
      <vt:lpstr>goedge2023</vt:lpstr>
      <vt:lpstr>AP2C –  Reversible Instance Normalization (RevIN)</vt:lpstr>
      <vt:lpstr>Golden Circle</vt:lpstr>
      <vt:lpstr>Q1: Why? – Why do we need this?</vt:lpstr>
      <vt:lpstr>Q2: How? – What’s the experimental results on their paper?</vt:lpstr>
      <vt:lpstr>Q2: How? – How do they achieve this?</vt:lpstr>
      <vt:lpstr>Normalization Layers</vt:lpstr>
      <vt:lpstr>Normalization Layers</vt:lpstr>
      <vt:lpstr>Z-Score Normalization</vt:lpstr>
      <vt:lpstr>Instance Normalization</vt:lpstr>
      <vt:lpstr>RevIN</vt:lpstr>
      <vt:lpstr>forward() in Informer</vt:lpstr>
      <vt:lpstr>class RevIN(nn.Module)</vt:lpstr>
      <vt:lpstr>RevIN’s shape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敬 張</dc:creator>
  <cp:lastModifiedBy>敬 張</cp:lastModifiedBy>
  <cp:revision>102</cp:revision>
  <dcterms:created xsi:type="dcterms:W3CDTF">2023-02-22T02:52:38Z</dcterms:created>
  <dcterms:modified xsi:type="dcterms:W3CDTF">2023-06-04T08:28:34Z</dcterms:modified>
</cp:coreProperties>
</file>